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image" Target="../media/image34.png"/><Relationship Id="rId5" Type="http://schemas.openxmlformats.org/officeDocument/2006/relationships/image" Target="../media/image35.png"/><Relationship Id="rId6" Type="http://schemas.openxmlformats.org/officeDocument/2006/relationships/image" Target="../media/image36.png"/><Relationship Id="rId7" Type="http://schemas.openxmlformats.org/officeDocument/2006/relationships/image" Target="../media/image37.png"/><Relationship Id="rId8" Type="http://schemas.openxmlformats.org/officeDocument/2006/relationships/image" Target="../media/image3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9.png"/><Relationship Id="rId3" Type="http://schemas.openxmlformats.org/officeDocument/2006/relationships/image" Target="../media/image40.png"/><Relationship Id="rId4" Type="http://schemas.openxmlformats.org/officeDocument/2006/relationships/image" Target="../media/image41.png"/><Relationship Id="rId5" Type="http://schemas.openxmlformats.org/officeDocument/2006/relationships/image" Target="../media/image42.png"/><Relationship Id="rId6" Type="http://schemas.openxmlformats.org/officeDocument/2006/relationships/image" Target="../media/image4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4.png"/><Relationship Id="rId3" Type="http://schemas.openxmlformats.org/officeDocument/2006/relationships/image" Target="../media/image4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6.png"/><Relationship Id="rId3" Type="http://schemas.openxmlformats.org/officeDocument/2006/relationships/image" Target="../media/image4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8.png"/><Relationship Id="rId3" Type="http://schemas.openxmlformats.org/officeDocument/2006/relationships/image" Target="../media/image49.png"/><Relationship Id="rId4" Type="http://schemas.openxmlformats.org/officeDocument/2006/relationships/image" Target="../media/image50.png"/><Relationship Id="rId5" Type="http://schemas.openxmlformats.org/officeDocument/2006/relationships/image" Target="../media/image51.png"/><Relationship Id="rId6" Type="http://schemas.openxmlformats.org/officeDocument/2006/relationships/image" Target="../media/image5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5.png"/><Relationship Id="rId3" Type="http://schemas.openxmlformats.org/officeDocument/2006/relationships/image" Target="../media/image56.png"/><Relationship Id="rId4" Type="http://schemas.openxmlformats.org/officeDocument/2006/relationships/image" Target="../media/image5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8.png"/><Relationship Id="rId3" Type="http://schemas.openxmlformats.org/officeDocument/2006/relationships/image" Target="../media/image59.png"/><Relationship Id="rId4" Type="http://schemas.openxmlformats.org/officeDocument/2006/relationships/image" Target="../media/image60.png"/><Relationship Id="rId5" Type="http://schemas.openxmlformats.org/officeDocument/2006/relationships/image" Target="../media/image61.png"/><Relationship Id="rId6" Type="http://schemas.openxmlformats.org/officeDocument/2006/relationships/image" Target="../media/image62.png"/><Relationship Id="rId7" Type="http://schemas.openxmlformats.org/officeDocument/2006/relationships/image" Target="../media/image6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4.png"/><Relationship Id="rId3" Type="http://schemas.openxmlformats.org/officeDocument/2006/relationships/image" Target="../media/image65.png"/><Relationship Id="rId4" Type="http://schemas.openxmlformats.org/officeDocument/2006/relationships/image" Target="../media/image66.png"/><Relationship Id="rId5" Type="http://schemas.openxmlformats.org/officeDocument/2006/relationships/image" Target="../media/image6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8.png"/><Relationship Id="rId3" Type="http://schemas.openxmlformats.org/officeDocument/2006/relationships/image" Target="../media/image69.png"/><Relationship Id="rId4" Type="http://schemas.openxmlformats.org/officeDocument/2006/relationships/image" Target="../media/image70.png"/><Relationship Id="rId5" Type="http://schemas.openxmlformats.org/officeDocument/2006/relationships/image" Target="../media/image7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2.png"/><Relationship Id="rId3" Type="http://schemas.openxmlformats.org/officeDocument/2006/relationships/image" Target="../media/image7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4.png"/><Relationship Id="rId3" Type="http://schemas.openxmlformats.org/officeDocument/2006/relationships/image" Target="../media/image75.png"/><Relationship Id="rId4" Type="http://schemas.openxmlformats.org/officeDocument/2006/relationships/image" Target="../media/image76.png"/><Relationship Id="rId5" Type="http://schemas.openxmlformats.org/officeDocument/2006/relationships/image" Target="../media/image77.png"/><Relationship Id="rId6" Type="http://schemas.openxmlformats.org/officeDocument/2006/relationships/image" Target="../media/image78.png"/><Relationship Id="rId7" Type="http://schemas.openxmlformats.org/officeDocument/2006/relationships/image" Target="../media/image79.png"/><Relationship Id="rId8" Type="http://schemas.openxmlformats.org/officeDocument/2006/relationships/image" Target="../media/image80.png"/><Relationship Id="rId9" Type="http://schemas.openxmlformats.org/officeDocument/2006/relationships/image" Target="../media/image8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2.png"/><Relationship Id="rId3" Type="http://schemas.openxmlformats.org/officeDocument/2006/relationships/image" Target="../media/image8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png"/><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png"/><Relationship Id="rId7" Type="http://schemas.openxmlformats.org/officeDocument/2006/relationships/image" Target="../media/image20.png"/><Relationship Id="rId8" Type="http://schemas.openxmlformats.org/officeDocument/2006/relationships/image" Target="../media/image21.png"/><Relationship Id="rId9" Type="http://schemas.openxmlformats.org/officeDocument/2006/relationships/image" Target="../media/image22.png"/><Relationship Id="rId10" Type="http://schemas.openxmlformats.org/officeDocument/2006/relationships/image" Target="../media/image2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4.png"/><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 Id="rId9"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53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334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65"/>
              </a:spcBef>
            </a:pPr>
            <a:r>
              <a:rPr dirty="0" sz="1000" spc="-5">
                <a:solidFill>
                  <a:srgbClr val="010202"/>
                </a:solidFill>
                <a:latin typeface="Times New Roman"/>
                <a:cs typeface="Times New Roman"/>
              </a:rPr>
              <a:t>which, 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(10.4),</a:t>
            </a:r>
            <a:endParaRPr sz="1000">
              <a:latin typeface="Times New Roman"/>
              <a:cs typeface="Times New Roman"/>
            </a:endParaRPr>
          </a:p>
        </p:txBody>
      </p:sp>
      <p:sp>
        <p:nvSpPr>
          <p:cNvPr id="3" name="object 3"/>
          <p:cNvSpPr txBox="1"/>
          <p:nvPr/>
        </p:nvSpPr>
        <p:spPr>
          <a:xfrm>
            <a:off x="433222" y="2362492"/>
            <a:ext cx="20002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coexist in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equilibrium,</a:t>
            </a:r>
            <a:endParaRPr sz="1000">
              <a:latin typeface="Times New Roman"/>
              <a:cs typeface="Times New Roman"/>
            </a:endParaRPr>
          </a:p>
        </p:txBody>
      </p:sp>
      <p:sp>
        <p:nvSpPr>
          <p:cNvPr id="4" name="object 4"/>
          <p:cNvSpPr txBox="1"/>
          <p:nvPr/>
        </p:nvSpPr>
        <p:spPr>
          <a:xfrm>
            <a:off x="3226079" y="2345728"/>
            <a:ext cx="184150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points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v</a:t>
            </a:r>
            <a:r>
              <a:rPr dirty="0" sz="1000" spc="100" i="1">
                <a:solidFill>
                  <a:srgbClr val="010202"/>
                </a:solidFill>
                <a:latin typeface="Times New Roman"/>
                <a:cs typeface="Times New Roman"/>
              </a:rPr>
              <a:t> </a:t>
            </a:r>
            <a:r>
              <a:rPr dirty="0" sz="1000" spc="-5">
                <a:solidFill>
                  <a:srgbClr val="010202"/>
                </a:solidFill>
                <a:latin typeface="Times New Roman"/>
                <a:cs typeface="Times New Roman"/>
              </a:rPr>
              <a:t>coincide.</a:t>
            </a:r>
            <a:endParaRPr sz="1000">
              <a:latin typeface="Times New Roman"/>
              <a:cs typeface="Times New Roman"/>
            </a:endParaRPr>
          </a:p>
        </p:txBody>
      </p:sp>
      <p:sp>
        <p:nvSpPr>
          <p:cNvPr id="5" name="object 5"/>
          <p:cNvSpPr txBox="1"/>
          <p:nvPr/>
        </p:nvSpPr>
        <p:spPr>
          <a:xfrm>
            <a:off x="455828" y="2560230"/>
            <a:ext cx="1470025"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at 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6" name="object 6"/>
          <p:cNvSpPr txBox="1"/>
          <p:nvPr/>
        </p:nvSpPr>
        <p:spPr>
          <a:xfrm>
            <a:off x="2228214" y="2507969"/>
            <a:ext cx="1450340" cy="179705"/>
          </a:xfrm>
          <a:prstGeom prst="rect">
            <a:avLst/>
          </a:prstGeom>
        </p:spPr>
        <p:txBody>
          <a:bodyPr wrap="square" lIns="0" tIns="13970" rIns="0" bIns="0" rtlCol="0" vert="horz">
            <a:spAutoFit/>
          </a:bodyPr>
          <a:lstStyle/>
          <a:p>
            <a:pPr marL="12700">
              <a:lnSpc>
                <a:spcPct val="100000"/>
              </a:lnSpc>
              <a:spcBef>
                <a:spcPts val="110"/>
              </a:spcBef>
            </a:pPr>
            <a:r>
              <a:rPr dirty="0" sz="1000" spc="-5">
                <a:solidFill>
                  <a:srgbClr val="010202"/>
                </a:solidFill>
                <a:latin typeface="Times New Roman"/>
                <a:cs typeface="Times New Roman"/>
              </a:rPr>
              <a:t>the points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g</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coincide.</a:t>
            </a:r>
            <a:endParaRPr sz="1000">
              <a:latin typeface="Times New Roman"/>
              <a:cs typeface="Times New Roman"/>
            </a:endParaRPr>
          </a:p>
        </p:txBody>
      </p:sp>
      <p:sp>
        <p:nvSpPr>
          <p:cNvPr id="7" name="object 7"/>
          <p:cNvSpPr txBox="1"/>
          <p:nvPr/>
        </p:nvSpPr>
        <p:spPr>
          <a:xfrm>
            <a:off x="405885" y="2967710"/>
            <a:ext cx="4675505" cy="4698365"/>
          </a:xfrm>
          <a:prstGeom prst="rect">
            <a:avLst/>
          </a:prstGeom>
        </p:spPr>
        <p:txBody>
          <a:bodyPr wrap="square" lIns="0" tIns="8255" rIns="0" bIns="0" rtlCol="0" vert="horz">
            <a:spAutoFit/>
          </a:bodyPr>
          <a:lstStyle/>
          <a:p>
            <a:pPr marL="1400175" marR="760730" indent="-633095">
              <a:lnSpc>
                <a:spcPct val="103499"/>
              </a:lnSpc>
              <a:spcBef>
                <a:spcPts val="65"/>
              </a:spcBef>
            </a:pPr>
            <a:r>
              <a:rPr dirty="0" sz="1000" b="1">
                <a:solidFill>
                  <a:srgbClr val="010202"/>
                </a:solidFill>
                <a:latin typeface="Times New Roman"/>
                <a:cs typeface="Times New Roman"/>
              </a:rPr>
              <a:t>10.6 PHASE </a:t>
            </a:r>
            <a:r>
              <a:rPr dirty="0" sz="1000" spc="-5" b="1">
                <a:solidFill>
                  <a:srgbClr val="010202"/>
                </a:solidFill>
                <a:latin typeface="Times New Roman"/>
                <a:cs typeface="Times New Roman"/>
              </a:rPr>
              <a:t>DIAGRAMS, </a:t>
            </a:r>
            <a:r>
              <a:rPr dirty="0" sz="1000" b="1">
                <a:solidFill>
                  <a:srgbClr val="010202"/>
                </a:solidFill>
                <a:latin typeface="Times New Roman"/>
                <a:cs typeface="Times New Roman"/>
              </a:rPr>
              <a:t>GIBBS FREE </a:t>
            </a:r>
            <a:r>
              <a:rPr dirty="0" sz="1000" spc="-15" b="1">
                <a:solidFill>
                  <a:srgbClr val="010202"/>
                </a:solidFill>
                <a:latin typeface="Times New Roman"/>
                <a:cs typeface="Times New Roman"/>
              </a:rPr>
              <a:t>ENERGY,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THERMODYNAMIC</a:t>
            </a:r>
            <a:r>
              <a:rPr dirty="0" sz="1000" spc="-5" b="1">
                <a:solidFill>
                  <a:srgbClr val="010202"/>
                </a:solidFill>
                <a:latin typeface="Times New Roman"/>
                <a:cs typeface="Times New Roman"/>
              </a:rPr>
              <a:t> ACTIVITY</a:t>
            </a:r>
            <a:endParaRPr sz="1000">
              <a:latin typeface="Times New Roman"/>
              <a:cs typeface="Times New Roman"/>
            </a:endParaRPr>
          </a:p>
          <a:p>
            <a:pPr>
              <a:lnSpc>
                <a:spcPct val="100000"/>
              </a:lnSpc>
              <a:spcBef>
                <a:spcPts val="35"/>
              </a:spcBef>
            </a:pPr>
            <a:endParaRPr sz="1150">
              <a:latin typeface="Times New Roman"/>
              <a:cs typeface="Times New Roman"/>
            </a:endParaRPr>
          </a:p>
          <a:p>
            <a:pPr algn="just" marL="50800" marR="43180">
              <a:lnSpc>
                <a:spcPts val="1570"/>
              </a:lnSpc>
            </a:pPr>
            <a:r>
              <a:rPr dirty="0" sz="1000">
                <a:solidFill>
                  <a:srgbClr val="010202"/>
                </a:solidFill>
                <a:latin typeface="Times New Roman"/>
                <a:cs typeface="Times New Roman"/>
              </a:rPr>
              <a:t>Complete mutual solid solubility of the components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requires that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have  </a:t>
            </a:r>
            <a:r>
              <a:rPr dirty="0" sz="1000" spc="-5">
                <a:solidFill>
                  <a:srgbClr val="010202"/>
                </a:solidFill>
                <a:latin typeface="Times New Roman"/>
                <a:cs typeface="Times New Roman"/>
              </a:rPr>
              <a:t>the same crystal structures, be of comparable atomic size, and have similar  electronegativities and valencies. If any one of these conditions is not met, then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miscibility gap will occur in the solid state. Consider the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the phase diagram  </a:t>
            </a:r>
            <a:r>
              <a:rPr dirty="0" sz="1000" spc="-5">
                <a:solidFill>
                  <a:srgbClr val="010202"/>
                </a:solidFill>
                <a:latin typeface="Times New Roman"/>
                <a:cs typeface="Times New Roman"/>
              </a:rPr>
              <a:t>of which is shown in Fig. </a:t>
            </a:r>
            <a:r>
              <a:rPr dirty="0" sz="1000" spc="-10">
                <a:solidFill>
                  <a:srgbClr val="010202"/>
                </a:solidFill>
                <a:latin typeface="Times New Roman"/>
                <a:cs typeface="Times New Roman"/>
              </a:rPr>
              <a:t>10.11</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 which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have </a:t>
            </a:r>
            <a:r>
              <a:rPr dirty="0" sz="1000" spc="-10">
                <a:solidFill>
                  <a:srgbClr val="010202"/>
                </a:solidFill>
                <a:latin typeface="Times New Roman"/>
                <a:cs typeface="Times New Roman"/>
              </a:rPr>
              <a:t>differing </a:t>
            </a:r>
            <a:r>
              <a:rPr dirty="0" sz="1000" spc="-5">
                <a:solidFill>
                  <a:srgbClr val="010202"/>
                </a:solidFill>
                <a:latin typeface="Times New Roman"/>
                <a:cs typeface="Times New Roman"/>
              </a:rPr>
              <a:t>crystal structures. </a:t>
            </a:r>
            <a:r>
              <a:rPr dirty="0" sz="1000" spc="-30">
                <a:solidFill>
                  <a:srgbClr val="010202"/>
                </a:solidFill>
                <a:latin typeface="Times New Roman"/>
                <a:cs typeface="Times New Roman"/>
              </a:rPr>
              <a:t>Two  </a:t>
            </a:r>
            <a:r>
              <a:rPr dirty="0" sz="1000">
                <a:solidFill>
                  <a:srgbClr val="010202"/>
                </a:solidFill>
                <a:latin typeface="Times New Roman"/>
                <a:cs typeface="Times New Roman"/>
              </a:rPr>
              <a:t>terminal solid solutions, </a:t>
            </a:r>
            <a:r>
              <a:rPr dirty="0" sz="1000" spc="165">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and </a:t>
            </a:r>
            <a:r>
              <a:rPr dirty="0" sz="1000" spc="25">
                <a:solidFill>
                  <a:srgbClr val="010202"/>
                </a:solidFill>
                <a:latin typeface="Times New Roman"/>
                <a:cs typeface="Times New Roman"/>
              </a:rPr>
              <a:t>ß, </a:t>
            </a:r>
            <a:r>
              <a:rPr dirty="0" sz="1000" spc="-10">
                <a:solidFill>
                  <a:srgbClr val="010202"/>
                </a:solidFill>
                <a:latin typeface="Times New Roman"/>
                <a:cs typeface="Times New Roman"/>
              </a:rPr>
              <a:t>occur. </a:t>
            </a:r>
            <a:r>
              <a:rPr dirty="0" sz="1000">
                <a:solidFill>
                  <a:srgbClr val="010202"/>
                </a:solidFill>
                <a:latin typeface="Times New Roman"/>
                <a:cs typeface="Times New Roman"/>
              </a:rPr>
              <a:t>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a:t>
            </a:r>
            <a:r>
              <a:rPr dirty="0" sz="1000" spc="-15">
                <a:solidFill>
                  <a:srgbClr val="010202"/>
                </a:solidFill>
                <a:latin typeface="Times New Roman"/>
                <a:cs typeface="Times New Roman"/>
              </a:rPr>
              <a:t>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120" i="1">
                <a:solidFill>
                  <a:srgbClr val="010202"/>
                </a:solidFill>
                <a:latin typeface="Times New Roman"/>
                <a:cs typeface="Times New Roman"/>
              </a:rPr>
              <a:t> </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a:solidFill>
                  <a:srgbClr val="010202"/>
                </a:solidFill>
                <a:latin typeface="Times New Roman"/>
                <a:cs typeface="Times New Roman"/>
              </a:rPr>
              <a:t>are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70">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a:t>
            </a:r>
            <a:r>
              <a:rPr dirty="0" sz="1000" spc="70">
                <a:solidFill>
                  <a:srgbClr val="010202"/>
                </a:solidFill>
                <a:latin typeface="Times New Roman"/>
                <a:cs typeface="Times New Roman"/>
              </a:rPr>
              <a:t> </a:t>
            </a:r>
            <a:r>
              <a:rPr dirty="0" sz="1000" spc="-10">
                <a:solidFill>
                  <a:srgbClr val="010202"/>
                </a:solidFill>
                <a:latin typeface="Times New Roman"/>
                <a:cs typeface="Times New Roman"/>
              </a:rPr>
              <a:t>10.11</a:t>
            </a:r>
            <a:r>
              <a:rPr dirty="0" sz="1000" spc="-10" i="1">
                <a:solidFill>
                  <a:srgbClr val="010202"/>
                </a:solidFill>
                <a:latin typeface="Times New Roman"/>
                <a:cs typeface="Times New Roman"/>
              </a:rPr>
              <a:t>b.</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a:solidFill>
                  <a:srgbClr val="010202"/>
                </a:solidFill>
                <a:latin typeface="Times New Roman"/>
                <a:cs typeface="Times New Roman"/>
              </a:rPr>
              <a:t>this</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figure,</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c,</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located</a:t>
            </a:r>
            <a:r>
              <a:rPr dirty="0" sz="1000" spc="70">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a:t>
            </a:r>
            <a:endParaRPr sz="1000">
              <a:latin typeface="Times New Roman"/>
              <a:cs typeface="Times New Roman"/>
            </a:endParaRPr>
          </a:p>
          <a:p>
            <a:pPr marL="961390">
              <a:lnSpc>
                <a:spcPts val="285"/>
              </a:lnSpc>
            </a:pPr>
            <a:r>
              <a:rPr dirty="0" sz="750" spc="10">
                <a:solidFill>
                  <a:srgbClr val="010202"/>
                </a:solidFill>
                <a:latin typeface="Times New Roman"/>
                <a:cs typeface="Times New Roman"/>
              </a:rPr>
              <a:t>1</a:t>
            </a:r>
            <a:endParaRPr sz="750">
              <a:latin typeface="Times New Roman"/>
              <a:cs typeface="Times New Roman"/>
            </a:endParaRPr>
          </a:p>
          <a:p>
            <a:pPr algn="just" marL="50800">
              <a:lnSpc>
                <a:spcPts val="1185"/>
              </a:lnSpc>
            </a:pPr>
            <a:r>
              <a:rPr dirty="0" sz="1000">
                <a:solidFill>
                  <a:srgbClr val="010202"/>
                </a:solidFill>
                <a:latin typeface="Times New Roman"/>
                <a:cs typeface="Times New Roman"/>
              </a:rPr>
              <a:t>represent,</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respectively,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8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8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energies</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a:solidFill>
                  <a:srgbClr val="010202"/>
                </a:solidFill>
                <a:latin typeface="Times New Roman"/>
                <a:cs typeface="Times New Roman"/>
              </a:rPr>
              <a:t>pure</a:t>
            </a:r>
            <a:r>
              <a:rPr dirty="0" sz="1000" spc="7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a:solidFill>
                  <a:srgbClr val="010202"/>
                </a:solidFill>
                <a:latin typeface="Times New Roman"/>
                <a:cs typeface="Times New Roman"/>
              </a:rPr>
              <a:t>pure</a:t>
            </a:r>
            <a:r>
              <a:rPr dirty="0" sz="1000" spc="85">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a:p>
            <a:pPr algn="just" marL="50800" marR="43180">
              <a:lnSpc>
                <a:spcPct val="130900"/>
              </a:lnSpc>
              <a:spcBef>
                <a:spcPts val="5"/>
              </a:spcBef>
            </a:pP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represent,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the molar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pure liquid A and  </a:t>
            </a:r>
            <a:r>
              <a:rPr dirty="0" sz="1000">
                <a:solidFill>
                  <a:srgbClr val="010202"/>
                </a:solidFill>
                <a:latin typeface="Times New Roman"/>
                <a:cs typeface="Times New Roman"/>
              </a:rPr>
              <a:t>pure solid </a:t>
            </a:r>
            <a:r>
              <a:rPr dirty="0" sz="1000" i="1">
                <a:solidFill>
                  <a:srgbClr val="010202"/>
                </a:solidFill>
                <a:latin typeface="Times New Roman"/>
                <a:cs typeface="Times New Roman"/>
              </a:rPr>
              <a:t>B</a:t>
            </a:r>
            <a:r>
              <a:rPr dirty="0" sz="1000">
                <a:solidFill>
                  <a:srgbClr val="010202"/>
                </a:solidFill>
                <a:latin typeface="Times New Roman"/>
                <a:cs typeface="Times New Roman"/>
              </a:rPr>
              <a:t>. The curve </a:t>
            </a:r>
            <a:r>
              <a:rPr dirty="0" sz="1000" i="1">
                <a:solidFill>
                  <a:srgbClr val="010202"/>
                </a:solidFill>
                <a:latin typeface="Times New Roman"/>
                <a:cs typeface="Times New Roman"/>
              </a:rPr>
              <a:t>aeg </a:t>
            </a:r>
            <a:r>
              <a:rPr dirty="0" sz="1000">
                <a:solidFill>
                  <a:srgbClr val="010202"/>
                </a:solidFill>
                <a:latin typeface="Times New Roman"/>
                <a:cs typeface="Times New Roman"/>
              </a:rPr>
              <a:t>(curve I) is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solid </a:t>
            </a:r>
            <a:r>
              <a:rPr dirty="0" sz="1000" i="1">
                <a:solidFill>
                  <a:srgbClr val="010202"/>
                </a:solidFill>
                <a:latin typeface="Times New Roman"/>
                <a:cs typeface="Times New Roman"/>
              </a:rPr>
              <a:t>B </a:t>
            </a:r>
            <a:r>
              <a:rPr dirty="0" sz="1000">
                <a:solidFill>
                  <a:srgbClr val="010202"/>
                </a:solidFill>
                <a:latin typeface="Times New Roman"/>
                <a:cs typeface="Times New Roman"/>
              </a:rPr>
              <a:t>to form homogeneous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solid solutions which have the same crystal structure as  has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This curve intersects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a:t>
            </a:r>
            <a:r>
              <a:rPr dirty="0" sz="1000" spc="-5">
                <a:solidFill>
                  <a:srgbClr val="010202"/>
                </a:solidFill>
                <a:latin typeface="Times New Roman"/>
                <a:cs typeface="Times New Roman"/>
              </a:rPr>
              <a:t>axis at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which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would have if it had the same crystal structure as has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the curve </a:t>
            </a:r>
            <a:r>
              <a:rPr dirty="0" sz="1000" i="1">
                <a:solidFill>
                  <a:srgbClr val="010202"/>
                </a:solidFill>
                <a:latin typeface="Times New Roman"/>
                <a:cs typeface="Times New Roman"/>
              </a:rPr>
              <a:t>dh </a:t>
            </a:r>
            <a:r>
              <a:rPr dirty="0" sz="1000" spc="-5">
                <a:solidFill>
                  <a:srgbClr val="010202"/>
                </a:solidFill>
                <a:latin typeface="Times New Roman"/>
                <a:cs typeface="Times New Roman"/>
              </a:rPr>
              <a:t>(curve II)  </a:t>
            </a:r>
            <a:r>
              <a:rPr dirty="0" sz="1000">
                <a:solidFill>
                  <a:srgbClr val="010202"/>
                </a:solidFill>
                <a:latin typeface="Times New Roman"/>
                <a:cs typeface="Times New Roman"/>
              </a:rPr>
              <a:t>represents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solid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and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to form homogeneous </a:t>
            </a:r>
            <a:r>
              <a:rPr dirty="0" sz="1000" spc="55">
                <a:solidFill>
                  <a:srgbClr val="010202"/>
                </a:solidFill>
                <a:latin typeface="Times New Roman"/>
                <a:cs typeface="Times New Roman"/>
              </a:rPr>
              <a:t>ß  </a:t>
            </a:r>
            <a:r>
              <a:rPr dirty="0" sz="1000" spc="-5">
                <a:solidFill>
                  <a:srgbClr val="010202"/>
                </a:solidFill>
                <a:latin typeface="Times New Roman"/>
                <a:cs typeface="Times New Roman"/>
              </a:rPr>
              <a:t>solid solutions which have the same crystal structure as has </a:t>
            </a:r>
            <a:r>
              <a:rPr dirty="0" sz="1000" i="1">
                <a:solidFill>
                  <a:srgbClr val="010202"/>
                </a:solidFill>
                <a:latin typeface="Times New Roman"/>
                <a:cs typeface="Times New Roman"/>
              </a:rPr>
              <a:t>B. </a:t>
            </a:r>
            <a:r>
              <a:rPr dirty="0" sz="1000">
                <a:solidFill>
                  <a:srgbClr val="010202"/>
                </a:solidFill>
                <a:latin typeface="Times New Roman"/>
                <a:cs typeface="Times New Roman"/>
              </a:rPr>
              <a:t>This curve intersects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a:t>
            </a:r>
            <a:r>
              <a:rPr dirty="0" sz="1000" spc="60">
                <a:solidFill>
                  <a:srgbClr val="010202"/>
                </a:solidFill>
                <a:latin typeface="Times New Roman"/>
                <a:cs typeface="Times New Roman"/>
              </a:rPr>
              <a:t> </a:t>
            </a:r>
            <a:r>
              <a:rPr dirty="0" sz="1000">
                <a:solidFill>
                  <a:srgbClr val="010202"/>
                </a:solidFill>
                <a:latin typeface="Times New Roman"/>
                <a:cs typeface="Times New Roman"/>
              </a:rPr>
              <a:t>axis</a:t>
            </a:r>
            <a:r>
              <a:rPr dirty="0" sz="1000" spc="60">
                <a:solidFill>
                  <a:srgbClr val="010202"/>
                </a:solidFill>
                <a:latin typeface="Times New Roman"/>
                <a:cs typeface="Times New Roman"/>
              </a:rPr>
              <a:t> </a:t>
            </a:r>
            <a:r>
              <a:rPr dirty="0" sz="1000">
                <a:solidFill>
                  <a:srgbClr val="010202"/>
                </a:solidFill>
                <a:latin typeface="Times New Roman"/>
                <a:cs typeface="Times New Roman"/>
              </a:rPr>
              <a:t>at</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6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6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6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would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have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had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same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crystal</a:t>
            </a:r>
            <a:endParaRPr sz="1000">
              <a:latin typeface="Times New Roman"/>
              <a:cs typeface="Times New Roman"/>
            </a:endParaRPr>
          </a:p>
          <a:p>
            <a:pPr algn="just" marL="50800" marR="43815">
              <a:lnSpc>
                <a:spcPct val="100499"/>
              </a:lnSpc>
              <a:spcBef>
                <a:spcPts val="365"/>
              </a:spcBef>
            </a:pPr>
            <a:r>
              <a:rPr dirty="0" sz="1000">
                <a:solidFill>
                  <a:srgbClr val="010202"/>
                </a:solidFill>
                <a:latin typeface="Times New Roman"/>
                <a:cs typeface="Times New Roman"/>
              </a:rPr>
              <a:t>structure as </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curve </a:t>
            </a:r>
            <a:r>
              <a:rPr dirty="0" sz="1000" spc="-5" i="1">
                <a:solidFill>
                  <a:srgbClr val="010202"/>
                </a:solidFill>
                <a:latin typeface="Times New Roman"/>
                <a:cs typeface="Times New Roman"/>
              </a:rPr>
              <a:t>bfc </a:t>
            </a:r>
            <a:r>
              <a:rPr dirty="0" sz="1000">
                <a:solidFill>
                  <a:srgbClr val="010202"/>
                </a:solidFill>
                <a:latin typeface="Times New Roman"/>
                <a:cs typeface="Times New Roman"/>
              </a:rPr>
              <a:t>(curve III) represents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a:t>
            </a:r>
            <a:r>
              <a:rPr dirty="0" sz="1000" spc="-5">
                <a:solidFill>
                  <a:srgbClr val="010202"/>
                </a:solidFill>
                <a:latin typeface="Times New Roman"/>
                <a:cs typeface="Times New Roman"/>
              </a:rPr>
              <a:t>of liquid A and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to form </a:t>
            </a:r>
            <a:r>
              <a:rPr dirty="0" sz="1000">
                <a:solidFill>
                  <a:srgbClr val="010202"/>
                </a:solidFill>
                <a:latin typeface="Times New Roman"/>
                <a:cs typeface="Times New Roman"/>
              </a:rPr>
              <a:t>a </a:t>
            </a:r>
            <a:r>
              <a:rPr dirty="0" sz="1000" spc="-5">
                <a:solidFill>
                  <a:srgbClr val="010202"/>
                </a:solidFill>
                <a:latin typeface="Times New Roman"/>
                <a:cs typeface="Times New Roman"/>
              </a:rPr>
              <a:t>homogeneous liquid solution. As curve II lies  everywhere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above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III,</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110">
                <a:solidFill>
                  <a:srgbClr val="010202"/>
                </a:solidFill>
                <a:latin typeface="Times New Roman"/>
                <a:cs typeface="Times New Roman"/>
              </a:rPr>
              <a:t> </a:t>
            </a:r>
            <a:r>
              <a:rPr dirty="0" sz="1000" spc="55">
                <a:solidFill>
                  <a:srgbClr val="010202"/>
                </a:solidFill>
                <a:latin typeface="Times New Roman"/>
                <a:cs typeface="Times New Roman"/>
              </a:rPr>
              <a:t>ß</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not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stable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14">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double tangent to the curves I and III identifies the a solidus composition at the  temperature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as </a:t>
            </a:r>
            <a:r>
              <a:rPr dirty="0" sz="1000" i="1">
                <a:solidFill>
                  <a:srgbClr val="010202"/>
                </a:solidFill>
                <a:latin typeface="Times New Roman"/>
                <a:cs typeface="Times New Roman"/>
              </a:rPr>
              <a:t>e </a:t>
            </a:r>
            <a:r>
              <a:rPr dirty="0" sz="1000">
                <a:solidFill>
                  <a:srgbClr val="010202"/>
                </a:solidFill>
                <a:latin typeface="Times New Roman"/>
                <a:cs typeface="Times New Roman"/>
              </a:rPr>
              <a:t>and the liquidus composition as </a:t>
            </a:r>
            <a:r>
              <a:rPr dirty="0" sz="1000" i="1">
                <a:solidFill>
                  <a:srgbClr val="010202"/>
                </a:solidFill>
                <a:latin typeface="Times New Roman"/>
                <a:cs typeface="Times New Roman"/>
              </a:rPr>
              <a:t>f </a:t>
            </a:r>
            <a:r>
              <a:rPr dirty="0" sz="1000">
                <a:solidFill>
                  <a:srgbClr val="010202"/>
                </a:solidFill>
                <a:latin typeface="Times New Roman"/>
                <a:cs typeface="Times New Roman"/>
              </a:rPr>
              <a:t>Fig. 10.11</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activity-  composition relationships of the components at the temperature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a:solidFill>
                  <a:srgbClr val="010202"/>
                </a:solidFill>
                <a:latin typeface="Times New Roman"/>
                <a:cs typeface="Times New Roman"/>
              </a:rPr>
              <a:t>, drawn with</a:t>
            </a:r>
            <a:r>
              <a:rPr dirty="0" sz="1000" spc="-80">
                <a:solidFill>
                  <a:srgbClr val="010202"/>
                </a:solidFill>
                <a:latin typeface="Times New Roman"/>
                <a:cs typeface="Times New Roman"/>
              </a:rPr>
              <a:t> </a:t>
            </a:r>
            <a:r>
              <a:rPr dirty="0" sz="1000">
                <a:solidFill>
                  <a:srgbClr val="010202"/>
                </a:solidFill>
                <a:latin typeface="Times New Roman"/>
                <a:cs typeface="Times New Roman"/>
              </a:rPr>
              <a:t>respect</a:t>
            </a:r>
            <a:endParaRPr sz="1000">
              <a:latin typeface="Times New Roman"/>
              <a:cs typeface="Times New Roman"/>
            </a:endParaRPr>
          </a:p>
        </p:txBody>
      </p:sp>
      <p:sp>
        <p:nvSpPr>
          <p:cNvPr id="8" name="object 8"/>
          <p:cNvSpPr/>
          <p:nvPr/>
        </p:nvSpPr>
        <p:spPr>
          <a:xfrm>
            <a:off x="1751368" y="923925"/>
            <a:ext cx="1571625" cy="371475"/>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2511069" y="2389009"/>
            <a:ext cx="647700" cy="152400"/>
          </a:xfrm>
          <a:prstGeom prst="rect">
            <a:avLst/>
          </a:prstGeom>
          <a:blipFill>
            <a:blip r:embed="rId3" cstate="print"/>
            <a:stretch>
              <a:fillRect/>
            </a:stretch>
          </a:blipFill>
        </p:spPr>
        <p:txBody>
          <a:bodyPr wrap="square" lIns="0" tIns="0" rIns="0" bIns="0" rtlCol="0"/>
          <a:lstStyle/>
          <a:p/>
        </p:txBody>
      </p:sp>
      <p:sp>
        <p:nvSpPr>
          <p:cNvPr id="10" name="object 10"/>
          <p:cNvSpPr/>
          <p:nvPr/>
        </p:nvSpPr>
        <p:spPr>
          <a:xfrm>
            <a:off x="1945741" y="2618663"/>
            <a:ext cx="257175" cy="133350"/>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395084" y="986366"/>
            <a:ext cx="4681220" cy="1316355"/>
          </a:xfrm>
          <a:prstGeom prst="rect">
            <a:avLst/>
          </a:prstGeom>
        </p:spPr>
        <p:txBody>
          <a:bodyPr wrap="square" lIns="0" tIns="12700" rIns="0" bIns="0" rtlCol="0" vert="horz">
            <a:spAutoFit/>
          </a:bodyPr>
          <a:lstStyle/>
          <a:p>
            <a:pPr algn="r" marR="100330">
              <a:lnSpc>
                <a:spcPct val="100000"/>
              </a:lnSpc>
              <a:spcBef>
                <a:spcPts val="100"/>
              </a:spcBef>
            </a:pPr>
            <a:r>
              <a:rPr dirty="0" sz="1000">
                <a:solidFill>
                  <a:srgbClr val="010202"/>
                </a:solidFill>
                <a:latin typeface="Times New Roman"/>
                <a:cs typeface="Times New Roman"/>
              </a:rPr>
              <a:t>(10.22)</a:t>
            </a:r>
            <a:endParaRPr sz="1000">
              <a:latin typeface="Times New Roman"/>
              <a:cs typeface="Times New Roman"/>
            </a:endParaRPr>
          </a:p>
          <a:p>
            <a:pPr>
              <a:lnSpc>
                <a:spcPct val="100000"/>
              </a:lnSpc>
              <a:spcBef>
                <a:spcPts val="40"/>
              </a:spcBef>
            </a:pPr>
            <a:endParaRPr sz="1250">
              <a:latin typeface="Times New Roman"/>
              <a:cs typeface="Times New Roman"/>
            </a:endParaRPr>
          </a:p>
          <a:p>
            <a:pPr marL="50800" marR="43180" indent="-635">
              <a:lnSpc>
                <a:spcPct val="130900"/>
              </a:lnSpc>
            </a:pPr>
            <a:r>
              <a:rPr dirty="0" sz="1000" spc="-10">
                <a:solidFill>
                  <a:srgbClr val="010202"/>
                </a:solidFill>
                <a:latin typeface="Times New Roman"/>
                <a:cs typeface="Times New Roman"/>
              </a:rPr>
              <a:t>With </a:t>
            </a:r>
            <a:r>
              <a:rPr dirty="0" sz="1000">
                <a:solidFill>
                  <a:srgbClr val="010202"/>
                </a:solidFill>
                <a:latin typeface="Times New Roman"/>
                <a:cs typeface="Times New Roman"/>
              </a:rPr>
              <a:t>respect to component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if the temperature, which is less than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a:solidFill>
                  <a:srgbClr val="010202"/>
                </a:solidFill>
                <a:latin typeface="Times New Roman"/>
                <a:cs typeface="Times New Roman"/>
              </a:rPr>
              <a:t>, is decreased,  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ratio</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B(solid)</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B(liquid)</a:t>
            </a:r>
            <a:r>
              <a:rPr dirty="0" sz="1000">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greater</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unity,</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56515" marR="43180">
              <a:lnSpc>
                <a:spcPct val="100000"/>
              </a:lnSpc>
              <a:spcBef>
                <a:spcPts val="375"/>
              </a:spcBef>
            </a:pPr>
            <a:r>
              <a:rPr dirty="0" sz="1000" spc="-5">
                <a:solidFill>
                  <a:srgbClr val="010202"/>
                </a:solidFill>
                <a:latin typeface="Times New Roman"/>
                <a:cs typeface="Times New Roman"/>
              </a:rPr>
              <a:t>ratio </a:t>
            </a:r>
            <a:r>
              <a:rPr dirty="0" sz="1000" i="1">
                <a:solidFill>
                  <a:srgbClr val="010202"/>
                </a:solidFill>
                <a:latin typeface="Times New Roman"/>
                <a:cs typeface="Times New Roman"/>
              </a:rPr>
              <a:t>gn/mn </a:t>
            </a:r>
            <a:r>
              <a:rPr dirty="0" sz="1000">
                <a:solidFill>
                  <a:srgbClr val="010202"/>
                </a:solidFill>
                <a:latin typeface="Times New Roman"/>
                <a:cs typeface="Times New Roman"/>
              </a:rPr>
              <a:t>increases. </a:t>
            </a:r>
            <a:r>
              <a:rPr dirty="0" sz="1000" spc="-15">
                <a:solidFill>
                  <a:srgbClr val="010202"/>
                </a:solidFill>
                <a:latin typeface="Times New Roman"/>
                <a:cs typeface="Times New Roman"/>
              </a:rPr>
              <a:t>With </a:t>
            </a:r>
            <a:r>
              <a:rPr dirty="0" sz="1000">
                <a:solidFill>
                  <a:srgbClr val="010202"/>
                </a:solidFill>
                <a:latin typeface="Times New Roman"/>
                <a:cs typeface="Times New Roman"/>
              </a:rPr>
              <a:t>respect to the component </a:t>
            </a:r>
            <a:r>
              <a:rPr dirty="0" sz="1000" i="1">
                <a:solidFill>
                  <a:srgbClr val="010202"/>
                </a:solidFill>
                <a:latin typeface="Times New Roman"/>
                <a:cs typeface="Times New Roman"/>
              </a:rPr>
              <a:t>A, </a:t>
            </a:r>
            <a:r>
              <a:rPr dirty="0" sz="1000">
                <a:solidFill>
                  <a:srgbClr val="010202"/>
                </a:solidFill>
                <a:latin typeface="Times New Roman"/>
                <a:cs typeface="Times New Roman"/>
              </a:rPr>
              <a:t>if the temperature, which is  higher</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a:t>
            </a:r>
            <a:r>
              <a:rPr dirty="0" sz="1000">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decreased,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ratio</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A(solid)/aA(liquid)</a:t>
            </a:r>
            <a:r>
              <a:rPr dirty="0" sz="1000">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05">
                <a:solidFill>
                  <a:srgbClr val="010202"/>
                </a:solidFill>
                <a:latin typeface="Times New Roman"/>
                <a:cs typeface="Times New Roman"/>
              </a:rPr>
              <a:t> </a:t>
            </a:r>
            <a:r>
              <a:rPr dirty="0" sz="1000">
                <a:solidFill>
                  <a:srgbClr val="010202"/>
                </a:solidFill>
                <a:latin typeface="Times New Roman"/>
                <a:cs typeface="Times New Roman"/>
              </a:rPr>
              <a:t>less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105">
                <a:solidFill>
                  <a:srgbClr val="010202"/>
                </a:solidFill>
                <a:latin typeface="Times New Roman"/>
                <a:cs typeface="Times New Roman"/>
              </a:rPr>
              <a:t> </a:t>
            </a:r>
            <a:r>
              <a:rPr dirty="0" sz="1000" spc="-15">
                <a:solidFill>
                  <a:srgbClr val="010202"/>
                </a:solidFill>
                <a:latin typeface="Times New Roman"/>
                <a:cs typeface="Times New Roman"/>
              </a:rPr>
              <a:t>unity,</a:t>
            </a:r>
            <a:endParaRPr sz="1000">
              <a:latin typeface="Times New Roman"/>
              <a:cs typeface="Times New Roman"/>
            </a:endParaRPr>
          </a:p>
          <a:p>
            <a:pPr marL="50800">
              <a:lnSpc>
                <a:spcPct val="100000"/>
              </a:lnSpc>
              <a:spcBef>
                <a:spcPts val="370"/>
              </a:spcBef>
            </a:pPr>
            <a:r>
              <a:rPr dirty="0" sz="1000" spc="-5">
                <a:solidFill>
                  <a:srgbClr val="010202"/>
                </a:solidFill>
                <a:latin typeface="Times New Roman"/>
                <a:cs typeface="Times New Roman"/>
              </a:rPr>
              <a:t>increases.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ratio</a:t>
            </a:r>
            <a:r>
              <a:rPr dirty="0" sz="1000" spc="105">
                <a:solidFill>
                  <a:srgbClr val="010202"/>
                </a:solidFill>
                <a:latin typeface="Times New Roman"/>
                <a:cs typeface="Times New Roman"/>
              </a:rPr>
              <a:t> </a:t>
            </a:r>
            <a:r>
              <a:rPr dirty="0" sz="1000" spc="-5" i="1">
                <a:solidFill>
                  <a:srgbClr val="010202"/>
                </a:solidFill>
                <a:latin typeface="Times New Roman"/>
                <a:cs typeface="Times New Roman"/>
              </a:rPr>
              <a:t>vw/pw</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10.8</a:t>
            </a:r>
            <a:r>
              <a:rPr dirty="0" sz="1000" spc="-5" i="1">
                <a:solidFill>
                  <a:srgbClr val="010202"/>
                </a:solidFill>
                <a:latin typeface="Times New Roman"/>
                <a:cs typeface="Times New Roman"/>
              </a:rPr>
              <a:t>d</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i="1">
                <a:solidFill>
                  <a:srgbClr val="010202"/>
                </a:solidFill>
                <a:latin typeface="Times New Roman"/>
                <a:cs typeface="Times New Roman"/>
              </a:rPr>
              <a:t>,</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solid</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0" y="2023745"/>
            <a:ext cx="1971675" cy="15240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317625" y="2541270"/>
            <a:ext cx="2428875" cy="17145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19036" y="2858642"/>
            <a:ext cx="4650105" cy="1737995"/>
          </a:xfrm>
          <a:prstGeom prst="rect">
            <a:avLst/>
          </a:prstGeom>
        </p:spPr>
        <p:txBody>
          <a:bodyPr wrap="square" lIns="0" tIns="59690" rIns="0" bIns="0" rtlCol="0" vert="horz">
            <a:spAutoFit/>
          </a:bodyPr>
          <a:lstStyle/>
          <a:p>
            <a:pPr algn="just" marL="38100">
              <a:lnSpc>
                <a:spcPct val="100000"/>
              </a:lnSpc>
              <a:spcBef>
                <a:spcPts val="470"/>
              </a:spcBef>
            </a:pPr>
            <a:r>
              <a:rPr dirty="0" sz="1000">
                <a:solidFill>
                  <a:srgbClr val="010202"/>
                </a:solidFill>
                <a:latin typeface="Times New Roman"/>
                <a:cs typeface="Times New Roman"/>
              </a:rPr>
              <a:t>where</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baseline="-33333" sz="1125" spc="135"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liquidus</a:t>
            </a:r>
            <a:r>
              <a:rPr dirty="0" sz="1000" spc="45">
                <a:solidFill>
                  <a:srgbClr val="010202"/>
                </a:solidFill>
                <a:latin typeface="Times New Roman"/>
                <a:cs typeface="Times New Roman"/>
              </a:rPr>
              <a:t> </a:t>
            </a:r>
            <a:r>
              <a:rPr dirty="0" sz="1000">
                <a:solidFill>
                  <a:srgbClr val="010202"/>
                </a:solidFill>
                <a:latin typeface="Times New Roman"/>
                <a:cs typeface="Times New Roman"/>
              </a:rPr>
              <a:t>at</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40">
                <a:solidFill>
                  <a:srgbClr val="010202"/>
                </a:solidFill>
                <a:latin typeface="Times New Roman"/>
                <a:cs typeface="Times New Roman"/>
              </a:rPr>
              <a:t> </a:t>
            </a:r>
            <a:r>
              <a:rPr dirty="0" sz="1000" spc="-40" i="1">
                <a:solidFill>
                  <a:srgbClr val="010202"/>
                </a:solidFill>
                <a:latin typeface="Times New Roman"/>
                <a:cs typeface="Times New Roman"/>
              </a:rPr>
              <a:t>T.</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liquidus</a:t>
            </a:r>
            <a:r>
              <a:rPr dirty="0" sz="1000" spc="45">
                <a:solidFill>
                  <a:srgbClr val="010202"/>
                </a:solidFill>
                <a:latin typeface="Times New Roman"/>
                <a:cs typeface="Times New Roman"/>
              </a:rPr>
              <a:t> </a:t>
            </a:r>
            <a:r>
              <a:rPr dirty="0" sz="1000">
                <a:solidFill>
                  <a:srgbClr val="010202"/>
                </a:solidFill>
                <a:latin typeface="Times New Roman"/>
                <a:cs typeface="Times New Roman"/>
              </a:rPr>
              <a:t>lines,</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drawn for </a:t>
            </a:r>
            <a:r>
              <a:rPr dirty="0" sz="1000" spc="30">
                <a:solidFill>
                  <a:srgbClr val="010202"/>
                </a:solidFill>
                <a:latin typeface="Times New Roman"/>
                <a:cs typeface="Times New Roman"/>
              </a:rPr>
              <a:t>fi=0, </a:t>
            </a:r>
            <a:r>
              <a:rPr dirty="0" sz="1000">
                <a:solidFill>
                  <a:srgbClr val="010202"/>
                </a:solidFill>
                <a:latin typeface="Times New Roman"/>
                <a:cs typeface="Times New Roman"/>
              </a:rPr>
              <a:t>10, 20, 25.3, 30, 40, and 50 </a:t>
            </a:r>
            <a:r>
              <a:rPr dirty="0" sz="1000" spc="-5">
                <a:solidFill>
                  <a:srgbClr val="010202"/>
                </a:solidFill>
                <a:latin typeface="Times New Roman"/>
                <a:cs typeface="Times New Roman"/>
              </a:rPr>
              <a:t>kJ,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10.18. </a:t>
            </a:r>
            <a:r>
              <a:rPr dirty="0" sz="1000" spc="-5">
                <a:solidFill>
                  <a:srgbClr val="010202"/>
                </a:solidFill>
                <a:latin typeface="Times New Roman"/>
                <a:cs typeface="Times New Roman"/>
              </a:rPr>
              <a:t>As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exceeds  </a:t>
            </a:r>
            <a:r>
              <a:rPr dirty="0" sz="1000" spc="-5">
                <a:solidFill>
                  <a:srgbClr val="010202"/>
                </a:solidFill>
                <a:latin typeface="Times New Roman"/>
                <a:cs typeface="Times New Roman"/>
              </a:rPr>
              <a:t>some critical value (which is 25.3 kJ in this case), the form of the liquidus line changes  from</a:t>
            </a:r>
            <a:r>
              <a:rPr dirty="0" sz="1000" spc="80">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monotonic</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decrease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decreasing</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baseline="-33333" sz="1125" spc="202" i="1">
                <a:solidFill>
                  <a:srgbClr val="010202"/>
                </a:solidFill>
                <a:latin typeface="Times New Roman"/>
                <a:cs typeface="Times New Roman"/>
              </a:rPr>
              <a:t> </a:t>
            </a:r>
            <a:r>
              <a:rPr dirty="0" sz="1000">
                <a:solidFill>
                  <a:srgbClr val="010202"/>
                </a:solidFill>
                <a:latin typeface="Times New Roman"/>
                <a:cs typeface="Times New Roman"/>
              </a:rPr>
              <a:t>to</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a:solidFill>
                  <a:srgbClr val="010202"/>
                </a:solidFill>
                <a:latin typeface="Times New Roman"/>
                <a:cs typeface="Times New Roman"/>
              </a:rPr>
              <a:t>form</a:t>
            </a:r>
            <a:r>
              <a:rPr dirty="0" sz="1000" spc="85">
                <a:solidFill>
                  <a:srgbClr val="010202"/>
                </a:solidFill>
                <a:latin typeface="Times New Roman"/>
                <a:cs typeface="Times New Roman"/>
              </a:rPr>
              <a:t> </a:t>
            </a:r>
            <a:r>
              <a:rPr dirty="0" sz="1000">
                <a:solidFill>
                  <a:srgbClr val="010202"/>
                </a:solidFill>
                <a:latin typeface="Times New Roman"/>
                <a:cs typeface="Times New Roman"/>
              </a:rPr>
              <a:t>which</a:t>
            </a:r>
            <a:endParaRPr sz="1000">
              <a:latin typeface="Times New Roman"/>
              <a:cs typeface="Times New Roman"/>
            </a:endParaRPr>
          </a:p>
          <a:p>
            <a:pPr algn="just" marL="38100" marR="30480">
              <a:lnSpc>
                <a:spcPct val="100000"/>
              </a:lnSpc>
              <a:spcBef>
                <a:spcPts val="370"/>
              </a:spcBef>
            </a:pPr>
            <a:r>
              <a:rPr dirty="0" sz="1000" spc="-5">
                <a:solidFill>
                  <a:srgbClr val="010202"/>
                </a:solidFill>
                <a:latin typeface="Times New Roman"/>
                <a:cs typeface="Times New Roman"/>
              </a:rPr>
              <a:t>contains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maximum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minimum. At the critical value of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the maximum </a:t>
            </a:r>
            <a:r>
              <a:rPr dirty="0" sz="1000" spc="-5">
                <a:solidFill>
                  <a:srgbClr val="010202"/>
                </a:solidFill>
                <a:latin typeface="Times New Roman"/>
                <a:cs typeface="Times New Roman"/>
              </a:rPr>
              <a:t>and  minimum</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coincide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=0.5</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produce</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horizontal</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inflexion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gn="just" marL="38100" marR="30480" indent="-635">
              <a:lnSpc>
                <a:spcPct val="100000"/>
              </a:lnSpc>
              <a:spcBef>
                <a:spcPts val="375"/>
              </a:spcBef>
            </a:pPr>
            <a:r>
              <a:rPr dirty="0" sz="1000">
                <a:solidFill>
                  <a:srgbClr val="010202"/>
                </a:solidFill>
                <a:latin typeface="Times New Roman"/>
                <a:cs typeface="Times New Roman"/>
              </a:rPr>
              <a:t>apparent that, when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exceeds the critical value, isothermal tie-lines cannot be </a:t>
            </a:r>
            <a:r>
              <a:rPr dirty="0" sz="1000" spc="-5">
                <a:solidFill>
                  <a:srgbClr val="010202"/>
                </a:solidFill>
                <a:latin typeface="Times New Roman"/>
                <a:cs typeface="Times New Roman"/>
              </a:rPr>
              <a:t>drawn  </a:t>
            </a:r>
            <a:r>
              <a:rPr dirty="0" sz="1000">
                <a:solidFill>
                  <a:srgbClr val="010202"/>
                </a:solidFill>
                <a:latin typeface="Times New Roman"/>
                <a:cs typeface="Times New Roman"/>
              </a:rPr>
              <a:t>between pure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all points on the liquidus lines, which, </a:t>
            </a:r>
            <a:r>
              <a:rPr dirty="0" sz="1000" spc="-10">
                <a:solidFill>
                  <a:srgbClr val="010202"/>
                </a:solidFill>
                <a:latin typeface="Times New Roman"/>
                <a:cs typeface="Times New Roman"/>
              </a:rPr>
              <a:t>necessarily, </a:t>
            </a:r>
            <a:r>
              <a:rPr dirty="0" sz="1000">
                <a:solidFill>
                  <a:srgbClr val="010202"/>
                </a:solidFill>
                <a:latin typeface="Times New Roman"/>
                <a:cs typeface="Times New Roman"/>
              </a:rPr>
              <a:t>means </a:t>
            </a:r>
            <a:r>
              <a:rPr dirty="0" sz="1000" spc="-5">
                <a:solidFill>
                  <a:srgbClr val="010202"/>
                </a:solidFill>
                <a:latin typeface="Times New Roman"/>
                <a:cs typeface="Times New Roman"/>
              </a:rPr>
              <a:t>that  the calculated liquidus lines are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impossible.</a:t>
            </a:r>
            <a:endParaRPr sz="1000">
              <a:latin typeface="Times New Roman"/>
              <a:cs typeface="Times New Roman"/>
            </a:endParaRPr>
          </a:p>
          <a:p>
            <a:pPr algn="just" marL="165100">
              <a:lnSpc>
                <a:spcPct val="100000"/>
              </a:lnSpc>
            </a:pPr>
            <a:r>
              <a:rPr dirty="0" sz="1000" spc="-5">
                <a:solidFill>
                  <a:srgbClr val="010202"/>
                </a:solidFill>
                <a:latin typeface="Times New Roman"/>
                <a:cs typeface="Times New Roman"/>
              </a:rPr>
              <a:t>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(10.21)</a:t>
            </a:r>
            <a:endParaRPr sz="1000">
              <a:latin typeface="Times New Roman"/>
              <a:cs typeface="Times New Roman"/>
            </a:endParaRPr>
          </a:p>
        </p:txBody>
      </p:sp>
      <p:sp>
        <p:nvSpPr>
          <p:cNvPr id="5" name="object 5"/>
          <p:cNvSpPr/>
          <p:nvPr/>
        </p:nvSpPr>
        <p:spPr>
          <a:xfrm>
            <a:off x="1731962" y="4771237"/>
            <a:ext cx="1590675" cy="361950"/>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44500" y="5335738"/>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1741487" y="5688164"/>
            <a:ext cx="1571625" cy="333375"/>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444500" y="6224104"/>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721485" y="6586054"/>
            <a:ext cx="1581150" cy="46672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4683759" y="6694004"/>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(10.28)</a:t>
            </a:r>
            <a:endParaRPr sz="1000">
              <a:latin typeface="Times New Roman"/>
              <a:cs typeface="Times New Roman"/>
            </a:endParaRPr>
          </a:p>
        </p:txBody>
      </p:sp>
      <p:sp>
        <p:nvSpPr>
          <p:cNvPr id="11" name="object 11"/>
          <p:cNvSpPr txBox="1"/>
          <p:nvPr/>
        </p:nvSpPr>
        <p:spPr>
          <a:xfrm>
            <a:off x="444500" y="403223"/>
            <a:ext cx="4635500" cy="1963420"/>
          </a:xfrm>
          <a:prstGeom prst="rect">
            <a:avLst/>
          </a:prstGeom>
        </p:spPr>
        <p:txBody>
          <a:bodyPr wrap="square" lIns="0" tIns="12700" rIns="0" bIns="0" rtlCol="0" vert="horz">
            <a:spAutoFit/>
          </a:bodyPr>
          <a:lstStyle/>
          <a:p>
            <a:pPr algn="r" marR="4254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343</a:t>
            </a:r>
            <a:endParaRPr sz="1000">
              <a:latin typeface="Times New Roman"/>
              <a:cs typeface="Times New Roman"/>
            </a:endParaRPr>
          </a:p>
          <a:p>
            <a:pPr marL="25400">
              <a:lnSpc>
                <a:spcPct val="100000"/>
              </a:lnSpc>
              <a:spcBef>
                <a:spcPts val="950"/>
              </a:spcBef>
            </a:pPr>
            <a:r>
              <a:rPr dirty="0" sz="1000">
                <a:solidFill>
                  <a:srgbClr val="010202"/>
                </a:solidFill>
                <a:latin typeface="Times New Roman"/>
                <a:cs typeface="Times New Roman"/>
              </a:rPr>
              <a:t>becomes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250">
              <a:latin typeface="Times New Roman"/>
              <a:cs typeface="Times New Roman"/>
            </a:endParaRPr>
          </a:p>
          <a:p>
            <a:pPr marL="12700">
              <a:lnSpc>
                <a:spcPct val="100000"/>
              </a:lnSpc>
            </a:pPr>
            <a:r>
              <a:rPr dirty="0" sz="1000" spc="-15">
                <a:solidFill>
                  <a:srgbClr val="010202"/>
                </a:solidFill>
                <a:latin typeface="Times New Roman"/>
                <a:cs typeface="Times New Roman"/>
              </a:rPr>
              <a:t>or, </a:t>
            </a:r>
            <a:r>
              <a:rPr dirty="0" sz="1000">
                <a:solidFill>
                  <a:srgbClr val="010202"/>
                </a:solidFill>
                <a:latin typeface="Times New Roman"/>
                <a:cs typeface="Times New Roman"/>
              </a:rPr>
              <a:t>from Eq.</a:t>
            </a:r>
            <a:r>
              <a:rPr dirty="0" sz="1000" spc="10">
                <a:solidFill>
                  <a:srgbClr val="010202"/>
                </a:solidFill>
                <a:latin typeface="Times New Roman"/>
                <a:cs typeface="Times New Roman"/>
              </a:rPr>
              <a:t> </a:t>
            </a:r>
            <a:r>
              <a:rPr dirty="0" sz="1000">
                <a:solidFill>
                  <a:srgbClr val="010202"/>
                </a:solidFill>
                <a:latin typeface="Times New Roman"/>
                <a:cs typeface="Times New Roman"/>
              </a:rPr>
              <a:t>(9.90),</a:t>
            </a:r>
            <a:endParaRPr sz="1000">
              <a:latin typeface="Times New Roman"/>
              <a:cs typeface="Times New Roman"/>
            </a:endParaRPr>
          </a:p>
          <a:p>
            <a:pPr>
              <a:lnSpc>
                <a:spcPct val="100000"/>
              </a:lnSpc>
              <a:spcBef>
                <a:spcPts val="5"/>
              </a:spcBef>
            </a:pPr>
            <a:endParaRPr sz="1300">
              <a:latin typeface="Times New Roman"/>
              <a:cs typeface="Times New Roman"/>
            </a:endParaRPr>
          </a:p>
          <a:p>
            <a:pPr algn="r" marR="5080">
              <a:lnSpc>
                <a:spcPct val="100000"/>
              </a:lnSpc>
            </a:pPr>
            <a:r>
              <a:rPr dirty="0" sz="1000">
                <a:solidFill>
                  <a:srgbClr val="010202"/>
                </a:solidFill>
                <a:latin typeface="Times New Roman"/>
                <a:cs typeface="Times New Roman"/>
              </a:rPr>
              <a:t>(10.27)</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1400">
              <a:latin typeface="Times New Roman"/>
              <a:cs typeface="Times New Roman"/>
            </a:endParaRPr>
          </a:p>
          <a:p>
            <a:pPr marL="12700" marR="2098675">
              <a:lnSpc>
                <a:spcPct val="100000"/>
              </a:lnSpc>
            </a:pPr>
            <a:r>
              <a:rPr dirty="0" sz="1000">
                <a:solidFill>
                  <a:srgbClr val="010202"/>
                </a:solidFill>
                <a:latin typeface="Times New Roman"/>
                <a:cs typeface="Times New Roman"/>
              </a:rPr>
              <a:t>Consider a hypothetical system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in which  Thus, for this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p:txBody>
      </p:sp>
      <p:sp>
        <p:nvSpPr>
          <p:cNvPr id="12" name="object 12"/>
          <p:cNvSpPr/>
          <p:nvPr/>
        </p:nvSpPr>
        <p:spPr>
          <a:xfrm>
            <a:off x="1676400" y="835025"/>
            <a:ext cx="2171700" cy="180975"/>
          </a:xfrm>
          <a:prstGeom prst="rect">
            <a:avLst/>
          </a:prstGeom>
          <a:blipFill>
            <a:blip r:embed="rId7" cstate="print"/>
            <a:stretch>
              <a:fillRect/>
            </a:stretch>
          </a:blipFill>
        </p:spPr>
        <p:txBody>
          <a:bodyPr wrap="square" lIns="0" tIns="0" rIns="0" bIns="0" rtlCol="0"/>
          <a:lstStyle/>
          <a:p/>
        </p:txBody>
      </p:sp>
      <p:sp>
        <p:nvSpPr>
          <p:cNvPr id="13" name="object 13"/>
          <p:cNvSpPr/>
          <p:nvPr/>
        </p:nvSpPr>
        <p:spPr>
          <a:xfrm>
            <a:off x="1731606" y="1544104"/>
            <a:ext cx="2028824" cy="18097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344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04900" y="713105"/>
            <a:ext cx="3276600" cy="37814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649922" y="5468620"/>
            <a:ext cx="3714750" cy="3810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31812" y="4697095"/>
            <a:ext cx="4610100" cy="1066800"/>
          </a:xfrm>
          <a:prstGeom prst="rect">
            <a:avLst/>
          </a:prstGeom>
        </p:spPr>
        <p:txBody>
          <a:bodyPr wrap="square" lIns="0" tIns="27939" rIns="0" bIns="0" rtlCol="0" vert="horz">
            <a:spAutoFit/>
          </a:bodyPr>
          <a:lstStyle/>
          <a:p>
            <a:pPr marL="469265" marR="1447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10.18 </a:t>
            </a:r>
            <a:r>
              <a:rPr dirty="0" sz="1000">
                <a:solidFill>
                  <a:srgbClr val="010202"/>
                </a:solidFill>
                <a:latin typeface="Times New Roman"/>
                <a:cs typeface="Times New Roman"/>
              </a:rPr>
              <a:t>Calculated liquidus lines assuming </a:t>
            </a:r>
            <a:r>
              <a:rPr dirty="0" sz="1000" spc="-5">
                <a:solidFill>
                  <a:srgbClr val="010202"/>
                </a:solidFill>
                <a:latin typeface="Times New Roman"/>
                <a:cs typeface="Times New Roman"/>
              </a:rPr>
              <a:t>regular </a:t>
            </a:r>
            <a:r>
              <a:rPr dirty="0" sz="1000">
                <a:solidFill>
                  <a:srgbClr val="010202"/>
                </a:solidFill>
                <a:latin typeface="Times New Roman"/>
                <a:cs typeface="Times New Roman"/>
              </a:rPr>
              <a:t>solution behavior in the liquid  solutions and no solid</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solubility.</a:t>
            </a:r>
            <a:endParaRPr sz="1000">
              <a:latin typeface="Times New Roman"/>
              <a:cs typeface="Times New Roman"/>
            </a:endParaRPr>
          </a:p>
          <a:p>
            <a:pPr marL="24765">
              <a:lnSpc>
                <a:spcPct val="100000"/>
              </a:lnSpc>
              <a:spcBef>
                <a:spcPts val="980"/>
              </a:spcBef>
            </a:pP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also</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080">
              <a:lnSpc>
                <a:spcPct val="100000"/>
              </a:lnSpc>
            </a:pPr>
            <a:r>
              <a:rPr dirty="0" sz="1000">
                <a:solidFill>
                  <a:srgbClr val="010202"/>
                </a:solidFill>
                <a:latin typeface="Times New Roman"/>
                <a:cs typeface="Times New Roman"/>
              </a:rPr>
              <a:t>(10.29)</a:t>
            </a:r>
            <a:endParaRPr sz="1000">
              <a:latin typeface="Times New Roman"/>
              <a:cs typeface="Times New Roman"/>
            </a:endParaRPr>
          </a:p>
        </p:txBody>
      </p:sp>
      <p:sp>
        <p:nvSpPr>
          <p:cNvPr id="6" name="object 6"/>
          <p:cNvSpPr/>
          <p:nvPr/>
        </p:nvSpPr>
        <p:spPr>
          <a:xfrm>
            <a:off x="2748115" y="6090920"/>
            <a:ext cx="1476387" cy="1714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451" y="6075045"/>
            <a:ext cx="3077845" cy="425450"/>
          </a:xfrm>
          <a:prstGeom prst="rect">
            <a:avLst/>
          </a:prstGeom>
        </p:spPr>
        <p:txBody>
          <a:bodyPr wrap="square" lIns="0" tIns="60325" rIns="0" bIns="0" rtlCol="0" vert="horz">
            <a:spAutoFit/>
          </a:bodyPr>
          <a:lstStyle/>
          <a:p>
            <a:pPr marL="12700">
              <a:lnSpc>
                <a:spcPct val="100000"/>
              </a:lnSpc>
              <a:spcBef>
                <a:spcPts val="475"/>
              </a:spcBef>
            </a:pPr>
            <a:r>
              <a:rPr dirty="0" sz="1000">
                <a:solidFill>
                  <a:srgbClr val="010202"/>
                </a:solidFill>
                <a:latin typeface="Times New Roman"/>
                <a:cs typeface="Times New Roman"/>
              </a:rPr>
              <a:t>In</a:t>
            </a:r>
            <a:r>
              <a:rPr dirty="0" sz="1000" spc="155">
                <a:solidFill>
                  <a:srgbClr val="010202"/>
                </a:solidFill>
                <a:latin typeface="Times New Roman"/>
                <a:cs typeface="Times New Roman"/>
              </a:rPr>
              <a:t> </a:t>
            </a:r>
            <a:r>
              <a:rPr dirty="0" sz="1000">
                <a:solidFill>
                  <a:srgbClr val="010202"/>
                </a:solidFill>
                <a:latin typeface="Times New Roman"/>
                <a:cs typeface="Times New Roman"/>
              </a:rPr>
              <a:t>Eqs.</a:t>
            </a:r>
            <a:r>
              <a:rPr dirty="0" sz="1000" spc="155">
                <a:solidFill>
                  <a:srgbClr val="010202"/>
                </a:solidFill>
                <a:latin typeface="Times New Roman"/>
                <a:cs typeface="Times New Roman"/>
              </a:rPr>
              <a:t> </a:t>
            </a:r>
            <a:r>
              <a:rPr dirty="0" sz="1000">
                <a:solidFill>
                  <a:srgbClr val="010202"/>
                </a:solidFill>
                <a:latin typeface="Times New Roman"/>
                <a:cs typeface="Times New Roman"/>
              </a:rPr>
              <a:t>(10.2)</a:t>
            </a:r>
            <a:r>
              <a:rPr dirty="0" sz="1000" spc="15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60">
                <a:solidFill>
                  <a:srgbClr val="010202"/>
                </a:solidFill>
                <a:latin typeface="Times New Roman"/>
                <a:cs typeface="Times New Roman"/>
              </a:rPr>
              <a:t> </a:t>
            </a:r>
            <a:r>
              <a:rPr dirty="0" sz="1000">
                <a:solidFill>
                  <a:srgbClr val="010202"/>
                </a:solidFill>
                <a:latin typeface="Times New Roman"/>
                <a:cs typeface="Times New Roman"/>
              </a:rPr>
              <a:t>(10.3)</a:t>
            </a:r>
            <a:r>
              <a:rPr dirty="0" sz="1000" spc="155">
                <a:solidFill>
                  <a:srgbClr val="010202"/>
                </a:solidFill>
                <a:latin typeface="Times New Roman"/>
                <a:cs typeface="Times New Roman"/>
              </a:rPr>
              <a:t> </a:t>
            </a:r>
            <a:r>
              <a:rPr dirty="0" sz="1000">
                <a:solidFill>
                  <a:srgbClr val="010202"/>
                </a:solidFill>
                <a:latin typeface="Times New Roman"/>
                <a:cs typeface="Times New Roman"/>
              </a:rPr>
              <a:t>it</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was</a:t>
            </a:r>
            <a:r>
              <a:rPr dirty="0" sz="1000" spc="160">
                <a:solidFill>
                  <a:srgbClr val="010202"/>
                </a:solidFill>
                <a:latin typeface="Times New Roman"/>
                <a:cs typeface="Times New Roman"/>
              </a:rPr>
              <a:t> </a:t>
            </a:r>
            <a:r>
              <a:rPr dirty="0" sz="1000">
                <a:solidFill>
                  <a:srgbClr val="010202"/>
                </a:solidFill>
                <a:latin typeface="Times New Roman"/>
                <a:cs typeface="Times New Roman"/>
              </a:rPr>
              <a:t>seen</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a:p>
            <a:pPr marL="12700">
              <a:lnSpc>
                <a:spcPct val="100000"/>
              </a:lnSpc>
              <a:spcBef>
                <a:spcPts val="375"/>
              </a:spcBef>
            </a:pPr>
            <a:r>
              <a:rPr dirty="0" sz="1000" spc="-5">
                <a:solidFill>
                  <a:srgbClr val="010202"/>
                </a:solidFill>
                <a:latin typeface="Times New Roman"/>
                <a:cs typeface="Times New Roman"/>
              </a:rPr>
              <a:t>imminent</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immiscibility.</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Eqs.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(10.28)</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(10.29),</a:t>
            </a:r>
            <a:endParaRPr sz="1000">
              <a:latin typeface="Times New Roman"/>
              <a:cs typeface="Times New Roman"/>
            </a:endParaRPr>
          </a:p>
        </p:txBody>
      </p:sp>
      <p:sp>
        <p:nvSpPr>
          <p:cNvPr id="8" name="object 8"/>
          <p:cNvSpPr/>
          <p:nvPr/>
        </p:nvSpPr>
        <p:spPr>
          <a:xfrm>
            <a:off x="3565842" y="6309995"/>
            <a:ext cx="1314450" cy="1524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273880" y="6075045"/>
            <a:ext cx="768350" cy="425450"/>
          </a:xfrm>
          <a:prstGeom prst="rect">
            <a:avLst/>
          </a:prstGeom>
        </p:spPr>
        <p:txBody>
          <a:bodyPr wrap="square" lIns="0" tIns="60325" rIns="0" bIns="0" rtlCol="0" vert="horz">
            <a:spAutoFit/>
          </a:bodyPr>
          <a:lstStyle/>
          <a:p>
            <a:pPr algn="r" marR="5080">
              <a:lnSpc>
                <a:spcPct val="100000"/>
              </a:lnSpc>
              <a:spcBef>
                <a:spcPts val="475"/>
              </a:spcBef>
            </a:pPr>
            <a:r>
              <a:rPr dirty="0" sz="1000" spc="-5">
                <a:solidFill>
                  <a:srgbClr val="010202"/>
                </a:solidFill>
                <a:latin typeface="Times New Roman"/>
                <a:cs typeface="Times New Roman"/>
              </a:rPr>
              <a:t>at  the  state</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algn="r" marR="5080">
              <a:lnSpc>
                <a:spcPct val="100000"/>
              </a:lnSpc>
              <a:spcBef>
                <a:spcPts val="375"/>
              </a:spcBef>
            </a:pPr>
            <a:r>
              <a:rPr dirty="0" sz="1000">
                <a:solidFill>
                  <a:srgbClr val="010202"/>
                </a:solidFill>
                <a:latin typeface="Times New Roman"/>
                <a:cs typeface="Times New Roman"/>
              </a:rPr>
              <a:t>a</a:t>
            </a:r>
            <a:r>
              <a:rPr dirty="0" sz="1000">
                <a:solidFill>
                  <a:srgbClr val="010202"/>
                </a:solidFill>
                <a:latin typeface="Times New Roman"/>
                <a:cs typeface="Times New Roman"/>
              </a:rPr>
              <a:t>t</a:t>
            </a:r>
            <a:endParaRPr sz="1000">
              <a:latin typeface="Times New Roman"/>
              <a:cs typeface="Times New Roman"/>
            </a:endParaRPr>
          </a:p>
        </p:txBody>
      </p:sp>
      <p:sp>
        <p:nvSpPr>
          <p:cNvPr id="10" name="object 10"/>
          <p:cNvSpPr txBox="1"/>
          <p:nvPr/>
        </p:nvSpPr>
        <p:spPr>
          <a:xfrm>
            <a:off x="419053" y="6427978"/>
            <a:ext cx="4648835" cy="4248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spc="-5">
                <a:solidFill>
                  <a:srgbClr val="010202"/>
                </a:solidFill>
                <a:latin typeface="Times New Roman"/>
                <a:cs typeface="Times New Roman"/>
              </a:rPr>
              <a:t>the state of imminent </a:t>
            </a:r>
            <a:r>
              <a:rPr dirty="0" sz="1000" spc="-10">
                <a:solidFill>
                  <a:srgbClr val="010202"/>
                </a:solidFill>
                <a:latin typeface="Times New Roman"/>
                <a:cs typeface="Times New Roman"/>
              </a:rPr>
              <a:t>immiscibility. </a:t>
            </a:r>
            <a:r>
              <a:rPr dirty="0" sz="1000" spc="-5">
                <a:solidFill>
                  <a:srgbClr val="010202"/>
                </a:solidFill>
                <a:latin typeface="Times New Roman"/>
                <a:cs typeface="Times New Roman"/>
              </a:rPr>
              <a:t>In Fig. 10.18, </a:t>
            </a:r>
            <a:r>
              <a:rPr dirty="0" sz="1000" spc="15">
                <a:solidFill>
                  <a:srgbClr val="010202"/>
                </a:solidFill>
                <a:latin typeface="Times New Roman"/>
                <a:cs typeface="Times New Roman"/>
              </a:rPr>
              <a:t>fi</a:t>
            </a:r>
            <a:r>
              <a:rPr dirty="0" baseline="-33333" sz="1125" spc="22">
                <a:solidFill>
                  <a:srgbClr val="010202"/>
                </a:solidFill>
                <a:latin typeface="Times New Roman"/>
                <a:cs typeface="Times New Roman"/>
              </a:rPr>
              <a:t>cr</a:t>
            </a:r>
            <a:r>
              <a:rPr dirty="0" sz="1000" spc="15">
                <a:solidFill>
                  <a:srgbClr val="010202"/>
                </a:solidFill>
                <a:latin typeface="Times New Roman"/>
                <a:cs typeface="Times New Roman"/>
              </a:rPr>
              <a:t>=25.3 </a:t>
            </a:r>
            <a:r>
              <a:rPr dirty="0" sz="1000" spc="-5">
                <a:solidFill>
                  <a:srgbClr val="010202"/>
                </a:solidFill>
                <a:latin typeface="Times New Roman"/>
                <a:cs typeface="Times New Roman"/>
              </a:rPr>
              <a:t>kJ and the horizontal  inflexion in the critical liquidus curve occurs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=0.5,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1413 K. </a:t>
            </a:r>
            <a:r>
              <a:rPr dirty="0" sz="1000">
                <a:solidFill>
                  <a:srgbClr val="010202"/>
                </a:solidFill>
                <a:latin typeface="Times New Roman"/>
                <a:cs typeface="Times New Roman"/>
              </a:rPr>
              <a:t>Thus from Eq.</a:t>
            </a:r>
            <a:r>
              <a:rPr dirty="0" sz="1000" spc="-20">
                <a:solidFill>
                  <a:srgbClr val="010202"/>
                </a:solidFill>
                <a:latin typeface="Times New Roman"/>
                <a:cs typeface="Times New Roman"/>
              </a:rPr>
              <a:t> </a:t>
            </a:r>
            <a:r>
              <a:rPr dirty="0" sz="1000">
                <a:solidFill>
                  <a:srgbClr val="010202"/>
                </a:solidFill>
                <a:latin typeface="Times New Roman"/>
                <a:cs typeface="Times New Roman"/>
              </a:rPr>
              <a:t>(9.90)</a:t>
            </a:r>
            <a:endParaRPr sz="1000">
              <a:latin typeface="Times New Roman"/>
              <a:cs typeface="Times New Roman"/>
            </a:endParaRPr>
          </a:p>
        </p:txBody>
      </p:sp>
      <p:sp>
        <p:nvSpPr>
          <p:cNvPr id="11" name="object 11"/>
          <p:cNvSpPr/>
          <p:nvPr/>
        </p:nvSpPr>
        <p:spPr>
          <a:xfrm>
            <a:off x="1565275" y="7074217"/>
            <a:ext cx="1933575" cy="33337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11" y="5591454"/>
            <a:ext cx="4600575" cy="1692910"/>
          </a:xfrm>
          <a:prstGeom prst="rect">
            <a:avLst/>
          </a:prstGeom>
        </p:spPr>
        <p:txBody>
          <a:bodyPr wrap="square" lIns="0" tIns="27939" rIns="0" bIns="0" rtlCol="0" vert="horz">
            <a:spAutoFit/>
          </a:bodyPr>
          <a:lstStyle/>
          <a:p>
            <a:pPr marL="502920" marR="496570" indent="-127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10.19 </a:t>
            </a:r>
            <a:r>
              <a:rPr dirty="0" sz="1000">
                <a:solidFill>
                  <a:srgbClr val="010202"/>
                </a:solidFill>
                <a:latin typeface="Times New Roman"/>
                <a:cs typeface="Times New Roman"/>
              </a:rPr>
              <a:t>The monotectic equilibrium in a binary system in which  the liquid solutions exhibit regular solution behavior with </a:t>
            </a:r>
            <a:r>
              <a:rPr dirty="0" sz="1000" spc="15">
                <a:solidFill>
                  <a:srgbClr val="010202"/>
                </a:solidFill>
                <a:latin typeface="Times New Roman"/>
                <a:cs typeface="Times New Roman"/>
              </a:rPr>
              <a:t>fi=30,000</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J.</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5"/>
              </a:spcBef>
            </a:pPr>
            <a:endParaRPr sz="850">
              <a:latin typeface="Times New Roman"/>
              <a:cs typeface="Times New Roman"/>
            </a:endParaRPr>
          </a:p>
          <a:p>
            <a:pPr marL="423545" marR="281940" indent="-135255">
              <a:lnSpc>
                <a:spcPct val="103499"/>
              </a:lnSpc>
            </a:pPr>
            <a:r>
              <a:rPr dirty="0" sz="1000" b="1">
                <a:solidFill>
                  <a:srgbClr val="010202"/>
                </a:solidFill>
                <a:latin typeface="Times New Roman"/>
                <a:cs typeface="Times New Roman"/>
              </a:rPr>
              <a:t>10.7 THE PHASE </a:t>
            </a:r>
            <a:r>
              <a:rPr dirty="0" sz="1000" spc="-5" b="1">
                <a:solidFill>
                  <a:srgbClr val="010202"/>
                </a:solidFill>
                <a:latin typeface="Times New Roman"/>
                <a:cs typeface="Times New Roman"/>
              </a:rPr>
              <a:t>DIAGRAMS </a:t>
            </a:r>
            <a:r>
              <a:rPr dirty="0" sz="1000" b="1">
                <a:solidFill>
                  <a:srgbClr val="010202"/>
                </a:solidFill>
                <a:latin typeface="Times New Roman"/>
                <a:cs typeface="Times New Roman"/>
              </a:rPr>
              <a:t>OF </a:t>
            </a:r>
            <a:r>
              <a:rPr dirty="0" sz="1000" spc="-10" b="1">
                <a:solidFill>
                  <a:srgbClr val="010202"/>
                </a:solidFill>
                <a:latin typeface="Times New Roman"/>
                <a:cs typeface="Times New Roman"/>
              </a:rPr>
              <a:t>BINARY </a:t>
            </a:r>
            <a:r>
              <a:rPr dirty="0" sz="1000" b="1">
                <a:solidFill>
                  <a:srgbClr val="010202"/>
                </a:solidFill>
                <a:latin typeface="Times New Roman"/>
                <a:cs typeface="Times New Roman"/>
              </a:rPr>
              <a:t>SYSTEMS </a:t>
            </a:r>
            <a:r>
              <a:rPr dirty="0" sz="1000" spc="-20" b="1">
                <a:solidFill>
                  <a:srgbClr val="010202"/>
                </a:solidFill>
                <a:latin typeface="Times New Roman"/>
                <a:cs typeface="Times New Roman"/>
              </a:rPr>
              <a:t>THAT</a:t>
            </a:r>
            <a:r>
              <a:rPr dirty="0" sz="1000" spc="-120" b="1">
                <a:solidFill>
                  <a:srgbClr val="010202"/>
                </a:solidFill>
                <a:latin typeface="Times New Roman"/>
                <a:cs typeface="Times New Roman"/>
              </a:rPr>
              <a:t> </a:t>
            </a:r>
            <a:r>
              <a:rPr dirty="0" sz="1000" b="1">
                <a:solidFill>
                  <a:srgbClr val="010202"/>
                </a:solidFill>
                <a:latin typeface="Times New Roman"/>
                <a:cs typeface="Times New Roman"/>
              </a:rPr>
              <a:t>EXHIBIT  REGULAR SOLUTION </a:t>
            </a:r>
            <a:r>
              <a:rPr dirty="0" sz="1000" spc="-20" b="1">
                <a:solidFill>
                  <a:srgbClr val="010202"/>
                </a:solidFill>
                <a:latin typeface="Times New Roman"/>
                <a:cs typeface="Times New Roman"/>
              </a:rPr>
              <a:t>BEHAVIOR </a:t>
            </a:r>
            <a:r>
              <a:rPr dirty="0" sz="1000" spc="-5" b="1">
                <a:solidFill>
                  <a:srgbClr val="010202"/>
                </a:solidFill>
                <a:latin typeface="Times New Roman"/>
                <a:cs typeface="Times New Roman"/>
              </a:rPr>
              <a:t>IN </a:t>
            </a:r>
            <a:r>
              <a:rPr dirty="0" sz="1000" b="1">
                <a:solidFill>
                  <a:srgbClr val="010202"/>
                </a:solidFill>
                <a:latin typeface="Times New Roman"/>
                <a:cs typeface="Times New Roman"/>
              </a:rPr>
              <a:t>THE </a:t>
            </a:r>
            <a:r>
              <a:rPr dirty="0" sz="1000" spc="-5" b="1">
                <a:solidFill>
                  <a:srgbClr val="010202"/>
                </a:solidFill>
                <a:latin typeface="Times New Roman"/>
                <a:cs typeface="Times New Roman"/>
              </a:rPr>
              <a:t>LIQUID AND</a:t>
            </a:r>
            <a:r>
              <a:rPr dirty="0" sz="1000" spc="15" b="1">
                <a:solidFill>
                  <a:srgbClr val="010202"/>
                </a:solidFill>
                <a:latin typeface="Times New Roman"/>
                <a:cs typeface="Times New Roman"/>
              </a:rPr>
              <a:t> </a:t>
            </a:r>
            <a:r>
              <a:rPr dirty="0" sz="1000" b="1">
                <a:solidFill>
                  <a:srgbClr val="010202"/>
                </a:solidFill>
                <a:latin typeface="Times New Roman"/>
                <a:cs typeface="Times New Roman"/>
              </a:rPr>
              <a:t>SOLID</a:t>
            </a:r>
            <a:endParaRPr sz="1000">
              <a:latin typeface="Times New Roman"/>
              <a:cs typeface="Times New Roman"/>
            </a:endParaRPr>
          </a:p>
          <a:p>
            <a:pPr marL="2064385">
              <a:lnSpc>
                <a:spcPct val="100000"/>
              </a:lnSpc>
              <a:spcBef>
                <a:spcPts val="40"/>
              </a:spcBef>
            </a:pPr>
            <a:r>
              <a:rPr dirty="0" sz="1000" spc="-30" b="1">
                <a:solidFill>
                  <a:srgbClr val="010202"/>
                </a:solidFill>
                <a:latin typeface="Times New Roman"/>
                <a:cs typeface="Times New Roman"/>
              </a:rPr>
              <a:t>STATES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Consider the binary system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which forms regular liquid solutions and regular solid  </a:t>
            </a:r>
            <a:r>
              <a:rPr dirty="0" sz="1000">
                <a:solidFill>
                  <a:srgbClr val="010202"/>
                </a:solidFill>
                <a:latin typeface="Times New Roman"/>
                <a:cs typeface="Times New Roman"/>
              </a:rPr>
              <a:t>solutions. The melting temperatures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800 and 1200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molar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melting are</a:t>
            </a:r>
            <a:endParaRPr sz="1000">
              <a:latin typeface="Times New Roman"/>
              <a:cs typeface="Times New Roman"/>
            </a:endParaRPr>
          </a:p>
        </p:txBody>
      </p:sp>
      <p:sp>
        <p:nvSpPr>
          <p:cNvPr id="3" name="object 3"/>
          <p:cNvSpPr/>
          <p:nvPr/>
        </p:nvSpPr>
        <p:spPr>
          <a:xfrm>
            <a:off x="1177695" y="1919058"/>
            <a:ext cx="3067509" cy="357876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93700" y="403223"/>
            <a:ext cx="4699635" cy="1414780"/>
          </a:xfrm>
          <a:prstGeom prst="rect">
            <a:avLst/>
          </a:prstGeom>
        </p:spPr>
        <p:txBody>
          <a:bodyPr wrap="square" lIns="0" tIns="12700" rIns="0" bIns="0" rtlCol="0" vert="horz">
            <a:spAutoFit/>
          </a:bodyPr>
          <a:lstStyle/>
          <a:p>
            <a:pPr marL="6381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  </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345</a:t>
            </a:r>
            <a:endParaRPr sz="1000">
              <a:latin typeface="Times New Roman"/>
              <a:cs typeface="Times New Roman"/>
            </a:endParaRPr>
          </a:p>
          <a:p>
            <a:pPr>
              <a:lnSpc>
                <a:spcPct val="100000"/>
              </a:lnSpc>
              <a:spcBef>
                <a:spcPts val="30"/>
              </a:spcBef>
            </a:pPr>
            <a:endParaRPr sz="900">
              <a:latin typeface="Times New Roman"/>
              <a:cs typeface="Times New Roman"/>
            </a:endParaRPr>
          </a:p>
          <a:p>
            <a:pPr algn="just" marL="62865" marR="54610">
              <a:lnSpc>
                <a:spcPct val="98300"/>
              </a:lnSpc>
            </a:pPr>
            <a:r>
              <a:rPr dirty="0" sz="1000">
                <a:solidFill>
                  <a:srgbClr val="010202"/>
                </a:solidFill>
                <a:latin typeface="Times New Roman"/>
                <a:cs typeface="Times New Roman"/>
              </a:rPr>
              <a:t>which is in accord with Eq. (10.1). The phase equilibria generated when </a:t>
            </a:r>
            <a:r>
              <a:rPr dirty="0" sz="1000" spc="45">
                <a:solidFill>
                  <a:srgbClr val="010202"/>
                </a:solidFill>
                <a:latin typeface="Times New Roman"/>
                <a:cs typeface="Times New Roman"/>
              </a:rPr>
              <a:t>fi&gt;fi</a:t>
            </a:r>
            <a:r>
              <a:rPr dirty="0" baseline="-33333" sz="1125" spc="67">
                <a:solidFill>
                  <a:srgbClr val="010202"/>
                </a:solidFill>
                <a:latin typeface="Times New Roman"/>
                <a:cs typeface="Times New Roman"/>
              </a:rPr>
              <a:t>cr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in Fig. 10.19 which shows the immiscibility in regular liquid solutions with  </a:t>
            </a:r>
            <a:r>
              <a:rPr dirty="0" sz="1000" spc="10">
                <a:solidFill>
                  <a:srgbClr val="010202"/>
                </a:solidFill>
                <a:latin typeface="Times New Roman"/>
                <a:cs typeface="Times New Roman"/>
              </a:rPr>
              <a:t>fi=30,000 </a:t>
            </a:r>
            <a:r>
              <a:rPr dirty="0" sz="1000" spc="-5">
                <a:solidFill>
                  <a:srgbClr val="010202"/>
                </a:solidFill>
                <a:latin typeface="Times New Roman"/>
                <a:cs typeface="Times New Roman"/>
              </a:rPr>
              <a:t>J and the A-liquidus for </a:t>
            </a:r>
            <a:r>
              <a:rPr dirty="0" sz="1000" spc="15">
                <a:solidFill>
                  <a:srgbClr val="010202"/>
                </a:solidFill>
                <a:latin typeface="Times New Roman"/>
                <a:cs typeface="Times New Roman"/>
              </a:rPr>
              <a:t>fi=30,000 </a:t>
            </a:r>
            <a:r>
              <a:rPr dirty="0" sz="1000" spc="-5">
                <a:solidFill>
                  <a:srgbClr val="010202"/>
                </a:solidFill>
                <a:latin typeface="Times New Roman"/>
                <a:cs typeface="Times New Roman"/>
              </a:rPr>
              <a:t>J shown </a:t>
            </a:r>
            <a:r>
              <a:rPr dirty="0" sz="1000">
                <a:solidFill>
                  <a:srgbClr val="010202"/>
                </a:solidFill>
                <a:latin typeface="Times New Roman"/>
                <a:cs typeface="Times New Roman"/>
              </a:rPr>
              <a:t>in Fig. 10.18. The </a:t>
            </a:r>
            <a:r>
              <a:rPr dirty="0" sz="1000" spc="-5">
                <a:solidFill>
                  <a:srgbClr val="010202"/>
                </a:solidFill>
                <a:latin typeface="Times New Roman"/>
                <a:cs typeface="Times New Roman"/>
              </a:rPr>
              <a:t>liquid  immiscibility curve and the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-liquidus </a:t>
            </a:r>
            <a:r>
              <a:rPr dirty="0" sz="1000" spc="-5">
                <a:solidFill>
                  <a:srgbClr val="010202"/>
                </a:solidFill>
                <a:latin typeface="Times New Roman"/>
                <a:cs typeface="Times New Roman"/>
              </a:rPr>
              <a:t>curve intersect at 1620 K to produce </a:t>
            </a:r>
            <a:r>
              <a:rPr dirty="0" sz="1000">
                <a:solidFill>
                  <a:srgbClr val="010202"/>
                </a:solidFill>
                <a:latin typeface="Times New Roman"/>
                <a:cs typeface="Times New Roman"/>
              </a:rPr>
              <a:t>a </a:t>
            </a:r>
            <a:r>
              <a:rPr dirty="0" sz="1000" spc="-5">
                <a:solidFill>
                  <a:srgbClr val="010202"/>
                </a:solidFill>
                <a:latin typeface="Times New Roman"/>
                <a:cs typeface="Times New Roman"/>
              </a:rPr>
              <a:t>three-phase  monotectic equilibrium between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liquidus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liquid immiscibility</a:t>
            </a:r>
            <a:r>
              <a:rPr dirty="0" sz="1000" spc="125">
                <a:solidFill>
                  <a:srgbClr val="010202"/>
                </a:solidFill>
                <a:latin typeface="Times New Roman"/>
                <a:cs typeface="Times New Roman"/>
              </a:rPr>
              <a:t> </a:t>
            </a:r>
            <a:r>
              <a:rPr dirty="0" sz="1000">
                <a:solidFill>
                  <a:srgbClr val="010202"/>
                </a:solidFill>
                <a:latin typeface="Times New Roman"/>
                <a:cs typeface="Times New Roman"/>
              </a:rPr>
              <a:t>curve</a:t>
            </a:r>
            <a:endParaRPr sz="1000">
              <a:latin typeface="Times New Roman"/>
              <a:cs typeface="Times New Roman"/>
            </a:endParaRPr>
          </a:p>
          <a:p>
            <a:pPr algn="just" marL="62865" marR="55880">
              <a:lnSpc>
                <a:spcPct val="100000"/>
              </a:lnSpc>
              <a:spcBef>
                <a:spcPts val="370"/>
              </a:spcBef>
            </a:pPr>
            <a:r>
              <a:rPr dirty="0" sz="1000">
                <a:solidFill>
                  <a:srgbClr val="010202"/>
                </a:solidFill>
                <a:latin typeface="Times New Roman"/>
                <a:cs typeface="Times New Roman"/>
              </a:rPr>
              <a:t>is metastable at temperatures less than 1620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the calculated </a:t>
            </a:r>
            <a:r>
              <a:rPr dirty="0" sz="1000" i="1">
                <a:solidFill>
                  <a:srgbClr val="010202"/>
                </a:solidFill>
                <a:latin typeface="Times New Roman"/>
                <a:cs typeface="Times New Roman"/>
              </a:rPr>
              <a:t>A-</a:t>
            </a:r>
            <a:r>
              <a:rPr dirty="0" sz="1000">
                <a:solidFill>
                  <a:srgbClr val="010202"/>
                </a:solidFill>
                <a:latin typeface="Times New Roman"/>
                <a:cs typeface="Times New Roman"/>
              </a:rPr>
              <a:t>liquidus is</a:t>
            </a:r>
            <a:r>
              <a:rPr dirty="0" sz="1000" spc="-105">
                <a:solidFill>
                  <a:srgbClr val="010202"/>
                </a:solidFill>
                <a:latin typeface="Times New Roman"/>
                <a:cs typeface="Times New Roman"/>
              </a:rPr>
              <a:t> </a:t>
            </a:r>
            <a:r>
              <a:rPr dirty="0" sz="1000">
                <a:solidFill>
                  <a:srgbClr val="010202"/>
                </a:solidFill>
                <a:latin typeface="Times New Roman"/>
                <a:cs typeface="Times New Roman"/>
              </a:rPr>
              <a:t>physically  </a:t>
            </a:r>
            <a:r>
              <a:rPr dirty="0" sz="1000" spc="-5">
                <a:solidFill>
                  <a:srgbClr val="010202"/>
                </a:solidFill>
                <a:latin typeface="Times New Roman"/>
                <a:cs typeface="Times New Roman"/>
              </a:rPr>
              <a:t>impossible between the compositions of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at 1620</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p:txBody>
      </p:sp>
      <p:sp>
        <p:nvSpPr>
          <p:cNvPr id="5" name="object 5"/>
          <p:cNvSpPr/>
          <p:nvPr/>
        </p:nvSpPr>
        <p:spPr>
          <a:xfrm>
            <a:off x="1931987" y="7380605"/>
            <a:ext cx="1419225" cy="361949"/>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349" y="403225"/>
            <a:ext cx="4676775" cy="1162685"/>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346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30"/>
              </a:spcBef>
            </a:pPr>
            <a:endParaRPr sz="850">
              <a:latin typeface="Times New Roman"/>
              <a:cs typeface="Times New Roman"/>
            </a:endParaRPr>
          </a:p>
          <a:p>
            <a:pPr marL="50800" indent="-635">
              <a:lnSpc>
                <a:spcPct val="100000"/>
              </a:lnSpc>
            </a:pPr>
            <a:r>
              <a:rPr dirty="0" sz="1000">
                <a:solidFill>
                  <a:srgbClr val="010202"/>
                </a:solidFill>
                <a:latin typeface="Times New Roman"/>
                <a:cs typeface="Times New Roman"/>
              </a:rPr>
              <a:t>Consider</a:t>
            </a:r>
            <a:r>
              <a:rPr dirty="0" sz="1000" spc="40">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45">
                <a:solidFill>
                  <a:srgbClr val="010202"/>
                </a:solidFill>
                <a:latin typeface="Times New Roman"/>
                <a:cs typeface="Times New Roman"/>
              </a:rPr>
              <a:t> </a:t>
            </a:r>
            <a:r>
              <a:rPr dirty="0" sz="1000">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fi</a:t>
            </a:r>
            <a:r>
              <a:rPr dirty="0" baseline="-33333" sz="1125" spc="22" i="1">
                <a:solidFill>
                  <a:srgbClr val="010202"/>
                </a:solidFill>
                <a:latin typeface="Times New Roman"/>
                <a:cs typeface="Times New Roman"/>
              </a:rPr>
              <a:t>l</a:t>
            </a:r>
            <a:r>
              <a:rPr dirty="0" sz="1000" spc="15">
                <a:solidFill>
                  <a:srgbClr val="010202"/>
                </a:solidFill>
                <a:latin typeface="Times New Roman"/>
                <a:cs typeface="Times New Roman"/>
              </a:rPr>
              <a:t>=–20,000</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J</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30">
                <a:solidFill>
                  <a:srgbClr val="010202"/>
                </a:solidFill>
                <a:latin typeface="Times New Roman"/>
                <a:cs typeface="Times New Roman"/>
              </a:rPr>
              <a:t>fi</a:t>
            </a:r>
            <a:r>
              <a:rPr dirty="0" baseline="-33333" sz="1125" spc="44" i="1">
                <a:solidFill>
                  <a:srgbClr val="010202"/>
                </a:solidFill>
                <a:latin typeface="Times New Roman"/>
                <a:cs typeface="Times New Roman"/>
              </a:rPr>
              <a:t>s</a:t>
            </a:r>
            <a:r>
              <a:rPr dirty="0" sz="1000" spc="30">
                <a:solidFill>
                  <a:srgbClr val="010202"/>
                </a:solidFill>
                <a:latin typeface="Times New Roman"/>
                <a:cs typeface="Times New Roman"/>
              </a:rPr>
              <a:t>=0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a:p>
            <a:pPr marL="50800" marR="45720">
              <a:lnSpc>
                <a:spcPct val="100000"/>
              </a:lnSpc>
              <a:spcBef>
                <a:spcPts val="370"/>
              </a:spcBef>
            </a:pPr>
            <a:r>
              <a:rPr dirty="0" sz="1000">
                <a:solidFill>
                  <a:srgbClr val="010202"/>
                </a:solidFill>
                <a:latin typeface="Times New Roman"/>
                <a:cs typeface="Times New Roman"/>
              </a:rPr>
              <a:t>solutions.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at 1000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10.20</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As</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a:t>
            </a:r>
            <a:r>
              <a:rPr dirty="0" sz="1000" i="1">
                <a:solidFill>
                  <a:srgbClr val="010202"/>
                </a:solidFill>
                <a:latin typeface="Times New Roman"/>
                <a:cs typeface="Times New Roman"/>
              </a:rPr>
              <a:t>&lt;</a:t>
            </a:r>
            <a:r>
              <a:rPr dirty="0" sz="1000">
                <a:solidFill>
                  <a:srgbClr val="010202"/>
                </a:solidFill>
                <a:latin typeface="Times New Roman"/>
                <a:cs typeface="Times New Roman"/>
              </a:rPr>
              <a:t>1000</a:t>
            </a:r>
            <a:r>
              <a:rPr dirty="0" sz="1000" spc="20">
                <a:solidFill>
                  <a:srgbClr val="010202"/>
                </a:solidFill>
                <a:latin typeface="Times New Roman"/>
                <a:cs typeface="Times New Roman"/>
              </a:rPr>
              <a:t> </a:t>
            </a:r>
            <a:r>
              <a:rPr dirty="0" sz="1000">
                <a:solidFill>
                  <a:srgbClr val="010202"/>
                </a:solidFill>
                <a:latin typeface="Times New Roman"/>
                <a:cs typeface="Times New Roman"/>
              </a:rPr>
              <a:t>K&lt;T</a:t>
            </a:r>
            <a:r>
              <a:rPr dirty="0" baseline="-33333" sz="1125">
                <a:solidFill>
                  <a:srgbClr val="010202"/>
                </a:solidFill>
                <a:latin typeface="Times New Roman"/>
                <a:cs typeface="Times New Roman"/>
              </a:rPr>
              <a:t>m,(B)</a:t>
            </a:r>
            <a:r>
              <a:rPr dirty="0" sz="1000">
                <a:solidFill>
                  <a:srgbClr val="010202"/>
                </a:solidFill>
                <a:latin typeface="Times New Roman"/>
                <a:cs typeface="Times New Roman"/>
              </a:rPr>
              <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chosen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standard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chosen</a:t>
            </a:r>
            <a:endParaRPr sz="1000">
              <a:latin typeface="Times New Roman"/>
              <a:cs typeface="Times New Roman"/>
            </a:endParaRPr>
          </a:p>
          <a:p>
            <a:pPr marL="50800" marR="43180">
              <a:lnSpc>
                <a:spcPct val="100000"/>
              </a:lnSpc>
              <a:spcBef>
                <a:spcPts val="375"/>
              </a:spcBef>
            </a:pPr>
            <a:r>
              <a:rPr dirty="0" sz="1000">
                <a:solidFill>
                  <a:srgbClr val="010202"/>
                </a:solidFill>
                <a:latin typeface="Times New Roman"/>
                <a:cs typeface="Times New Roman"/>
              </a:rPr>
              <a:t>as the standard state for </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10">
                <a:solidFill>
                  <a:srgbClr val="010202"/>
                </a:solidFill>
                <a:latin typeface="Times New Roman"/>
                <a:cs typeface="Times New Roman"/>
              </a:rPr>
              <a:t>With </a:t>
            </a:r>
            <a:r>
              <a:rPr dirty="0" sz="1000">
                <a:solidFill>
                  <a:srgbClr val="010202"/>
                </a:solidFill>
                <a:latin typeface="Times New Roman"/>
                <a:cs typeface="Times New Roman"/>
              </a:rPr>
              <a:t>reference to these standard states, the Gibbs free </a:t>
            </a:r>
            <a:r>
              <a:rPr dirty="0" sz="1000" spc="-5">
                <a:solidFill>
                  <a:srgbClr val="010202"/>
                </a:solidFill>
                <a:latin typeface="Times New Roman"/>
                <a:cs typeface="Times New Roman"/>
              </a:rPr>
              <a:t>energies  of mixing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p:txBody>
      </p:sp>
      <p:sp>
        <p:nvSpPr>
          <p:cNvPr id="3" name="object 3"/>
          <p:cNvSpPr/>
          <p:nvPr/>
        </p:nvSpPr>
        <p:spPr>
          <a:xfrm>
            <a:off x="1092200" y="1774825"/>
            <a:ext cx="3238500" cy="1809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163383" y="2032063"/>
            <a:ext cx="3065716" cy="4902073"/>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596900" y="6944993"/>
            <a:ext cx="4231005" cy="457200"/>
          </a:xfrm>
          <a:prstGeom prst="rect">
            <a:avLst/>
          </a:prstGeom>
        </p:spPr>
        <p:txBody>
          <a:bodyPr wrap="square" lIns="0" tIns="27940" rIns="0" bIns="0" rtlCol="0" vert="horz">
            <a:spAutoFit/>
          </a:bodyPr>
          <a:lstStyle/>
          <a:p>
            <a:pPr algn="just" marL="38100" marR="30480">
              <a:lnSpc>
                <a:spcPts val="1100"/>
              </a:lnSpc>
              <a:spcBef>
                <a:spcPts val="220"/>
              </a:spcBef>
            </a:pPr>
            <a:r>
              <a:rPr dirty="0" sz="1000" b="1">
                <a:solidFill>
                  <a:srgbClr val="010202"/>
                </a:solidFill>
                <a:latin typeface="Times New Roman"/>
                <a:cs typeface="Times New Roman"/>
              </a:rPr>
              <a:t>Figure 10.20 </a:t>
            </a:r>
            <a:r>
              <a:rPr dirty="0" sz="1000">
                <a:solidFill>
                  <a:srgbClr val="010202"/>
                </a:solidFill>
                <a:latin typeface="Times New Roman"/>
                <a:cs typeface="Times New Roman"/>
              </a:rPr>
              <a:t>The Gibbs free energy of mixing curves at various temperatures,  and the phase diagram for a binary system which forms regular solid solutions in  which </a:t>
            </a:r>
            <a:r>
              <a:rPr dirty="0" sz="1000" spc="30">
                <a:solidFill>
                  <a:srgbClr val="010202"/>
                </a:solidFill>
                <a:latin typeface="Times New Roman"/>
                <a:cs typeface="Times New Roman"/>
              </a:rPr>
              <a:t>fi</a:t>
            </a:r>
            <a:r>
              <a:rPr dirty="0" baseline="-32407" sz="900" spc="44" i="1">
                <a:solidFill>
                  <a:srgbClr val="010202"/>
                </a:solidFill>
                <a:latin typeface="Times New Roman"/>
                <a:cs typeface="Times New Roman"/>
              </a:rPr>
              <a:t>s</a:t>
            </a:r>
            <a:r>
              <a:rPr dirty="0" sz="1000" spc="30">
                <a:solidFill>
                  <a:srgbClr val="010202"/>
                </a:solidFill>
                <a:latin typeface="Times New Roman"/>
                <a:cs typeface="Times New Roman"/>
              </a:rPr>
              <a:t>=0 </a:t>
            </a:r>
            <a:r>
              <a:rPr dirty="0" sz="1000">
                <a:solidFill>
                  <a:srgbClr val="010202"/>
                </a:solidFill>
                <a:latin typeface="Times New Roman"/>
                <a:cs typeface="Times New Roman"/>
              </a:rPr>
              <a:t>and regular liquid solutions in which </a:t>
            </a:r>
            <a:r>
              <a:rPr dirty="0" sz="1000" spc="20">
                <a:solidFill>
                  <a:srgbClr val="010202"/>
                </a:solidFill>
                <a:latin typeface="Times New Roman"/>
                <a:cs typeface="Times New Roman"/>
              </a:rPr>
              <a:t>fi</a:t>
            </a:r>
            <a:r>
              <a:rPr dirty="0" baseline="-32407" sz="900" spc="30" i="1">
                <a:solidFill>
                  <a:srgbClr val="010202"/>
                </a:solidFill>
                <a:latin typeface="Times New Roman"/>
                <a:cs typeface="Times New Roman"/>
              </a:rPr>
              <a:t>l</a:t>
            </a:r>
            <a:r>
              <a:rPr dirty="0" sz="1000" spc="20">
                <a:solidFill>
                  <a:srgbClr val="010202"/>
                </a:solidFill>
                <a:latin typeface="Times New Roman"/>
                <a:cs typeface="Times New Roman"/>
              </a:rPr>
              <a:t>=–20,000</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J.</a:t>
            </a:r>
            <a:endParaRPr sz="1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3"/>
            <a:ext cx="4598035" cy="427355"/>
          </a:xfrm>
          <a:prstGeom prst="rect">
            <a:avLst/>
          </a:prstGeom>
        </p:spPr>
        <p:txBody>
          <a:bodyPr wrap="square" lIns="0" tIns="12700" rIns="0" bIns="0" rtlCol="0" vert="horz">
            <a:spAutoFit/>
          </a:bodyPr>
          <a:lstStyle/>
          <a:p>
            <a:pPr marL="5873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347</a:t>
            </a:r>
            <a:endParaRPr sz="1000">
              <a:latin typeface="Times New Roman"/>
              <a:cs typeface="Times New Roman"/>
            </a:endParaRPr>
          </a:p>
          <a:p>
            <a:pPr marL="12700">
              <a:lnSpc>
                <a:spcPct val="100000"/>
              </a:lnSpc>
              <a:spcBef>
                <a:spcPts val="765"/>
              </a:spcBef>
            </a:pPr>
            <a:r>
              <a:rPr dirty="0" sz="1000">
                <a:solidFill>
                  <a:srgbClr val="010202"/>
                </a:solidFill>
                <a:latin typeface="Times New Roman"/>
                <a:cs typeface="Times New Roman"/>
              </a:rPr>
              <a:t>for the liquid solutions</a:t>
            </a:r>
            <a:r>
              <a:rPr dirty="0" sz="1000" spc="-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3" name="object 3"/>
          <p:cNvSpPr/>
          <p:nvPr/>
        </p:nvSpPr>
        <p:spPr>
          <a:xfrm>
            <a:off x="874712" y="1005205"/>
            <a:ext cx="3305175"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379219"/>
            <a:ext cx="29140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solid solutions. Inserting the numerical data</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631825" y="1722120"/>
            <a:ext cx="3800475" cy="1619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07708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7" name="object 7"/>
          <p:cNvSpPr/>
          <p:nvPr/>
        </p:nvSpPr>
        <p:spPr>
          <a:xfrm>
            <a:off x="855662" y="2429510"/>
            <a:ext cx="3343275" cy="1619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18973" y="2793998"/>
            <a:ext cx="4649470" cy="1339215"/>
          </a:xfrm>
          <a:prstGeom prst="rect">
            <a:avLst/>
          </a:prstGeom>
        </p:spPr>
        <p:txBody>
          <a:bodyPr wrap="square" lIns="0" tIns="12700" rIns="0" bIns="0" rtlCol="0" vert="horz">
            <a:spAutoFit/>
          </a:bodyPr>
          <a:lstStyle/>
          <a:p>
            <a:pPr algn="just" marL="38100">
              <a:lnSpc>
                <a:spcPct val="100000"/>
              </a:lnSpc>
              <a:spcBef>
                <a:spcPts val="100"/>
              </a:spcBef>
            </a:pPr>
            <a:r>
              <a:rPr dirty="0" sz="1000">
                <a:solidFill>
                  <a:srgbClr val="010202"/>
                </a:solidFill>
                <a:latin typeface="Times New Roman"/>
                <a:cs typeface="Times New Roman"/>
              </a:rPr>
              <a:t>The  double  tangent  to  the  curves  in  Fig.  </a:t>
            </a:r>
            <a:r>
              <a:rPr dirty="0" sz="1000" spc="-5">
                <a:solidFill>
                  <a:srgbClr val="010202"/>
                </a:solidFill>
                <a:latin typeface="Times New Roman"/>
                <a:cs typeface="Times New Roman"/>
              </a:rPr>
              <a:t>10.20</a:t>
            </a:r>
            <a:r>
              <a:rPr dirty="0" sz="1000" spc="-5" i="1">
                <a:solidFill>
                  <a:srgbClr val="010202"/>
                </a:solidFill>
                <a:latin typeface="Times New Roman"/>
                <a:cs typeface="Times New Roman"/>
              </a:rPr>
              <a:t>a  </a:t>
            </a:r>
            <a:r>
              <a:rPr dirty="0" sz="1000" spc="-5">
                <a:solidFill>
                  <a:srgbClr val="010202"/>
                </a:solidFill>
                <a:latin typeface="Times New Roman"/>
                <a:cs typeface="Times New Roman"/>
              </a:rPr>
              <a:t>gives  the  liquidus  composition </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38100">
              <a:lnSpc>
                <a:spcPct val="100000"/>
              </a:lnSpc>
            </a:pP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=0.82</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solidus</a:t>
            </a:r>
            <a:r>
              <a:rPr dirty="0" sz="1000" spc="45">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=0.97.</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Decreasing</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causes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38100" marR="30480">
              <a:lnSpc>
                <a:spcPct val="100000"/>
              </a:lnSpc>
              <a:spcBef>
                <a:spcPts val="370"/>
              </a:spcBef>
            </a:pPr>
            <a:r>
              <a:rPr dirty="0" sz="1000" spc="-5">
                <a:solidFill>
                  <a:srgbClr val="010202"/>
                </a:solidFill>
                <a:latin typeface="Times New Roman"/>
                <a:cs typeface="Times New Roman"/>
              </a:rPr>
              <a:t>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the liquids to increase relative to those of the solids. As shown in  </a:t>
            </a:r>
            <a:r>
              <a:rPr dirty="0" sz="1000">
                <a:solidFill>
                  <a:srgbClr val="010202"/>
                </a:solidFill>
                <a:latin typeface="Times New Roman"/>
                <a:cs typeface="Times New Roman"/>
              </a:rPr>
              <a:t>Fig. 10.20</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pure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pure liquid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equal at the  </a:t>
            </a:r>
            <a:r>
              <a:rPr dirty="0" sz="1000" spc="-5">
                <a:solidFill>
                  <a:srgbClr val="010202"/>
                </a:solidFill>
                <a:latin typeface="Times New Roman"/>
                <a:cs typeface="Times New Roman"/>
              </a:rPr>
              <a:t>melting temperature of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the double tangent gives liquidus and solidus compositions  </a:t>
            </a:r>
            <a:r>
              <a:rPr dirty="0" sz="1000">
                <a:solidFill>
                  <a:srgbClr val="010202"/>
                </a:solidFill>
                <a:latin typeface="Times New Roman"/>
                <a:cs typeface="Times New Roman"/>
              </a:rPr>
              <a:t>of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=0.69 and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=0.94,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At temperatures lower than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 </a:t>
            </a:r>
            <a:r>
              <a:rPr dirty="0" baseline="-33333" sz="1125" spc="15"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 </a:t>
            </a:r>
            <a:r>
              <a:rPr dirty="0" baseline="-33333" sz="1125" spc="15" i="1">
                <a:solidFill>
                  <a:srgbClr val="010202"/>
                </a:solidFill>
                <a:latin typeface="Times New Roman"/>
                <a:cs typeface="Times New Roman"/>
              </a:rPr>
              <a:t>(B)</a:t>
            </a:r>
            <a:r>
              <a:rPr dirty="0" baseline="-33333" sz="1125" spc="300" i="1">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a:p>
            <a:pPr algn="just" marL="38100" marR="31115">
              <a:lnSpc>
                <a:spcPct val="100000"/>
              </a:lnSpc>
              <a:spcBef>
                <a:spcPts val="370"/>
              </a:spcBef>
            </a:pPr>
            <a:r>
              <a:rPr dirty="0" sz="1000">
                <a:solidFill>
                  <a:srgbClr val="010202"/>
                </a:solidFill>
                <a:latin typeface="Times New Roman"/>
                <a:cs typeface="Times New Roman"/>
              </a:rPr>
              <a:t>is chosen as the standard state for both components and the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mixing  </a:t>
            </a:r>
            <a:r>
              <a:rPr dirty="0" sz="1000" spc="-5">
                <a:solidFill>
                  <a:srgbClr val="010202"/>
                </a:solidFill>
                <a:latin typeface="Times New Roman"/>
                <a:cs typeface="Times New Roman"/>
              </a:rPr>
              <a:t>are written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927100" y="4307522"/>
            <a:ext cx="3200400"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88156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1" name="object 11"/>
          <p:cNvSpPr/>
          <p:nvPr/>
        </p:nvSpPr>
        <p:spPr>
          <a:xfrm>
            <a:off x="1593850" y="5233987"/>
            <a:ext cx="1866900" cy="1619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19100" y="5598477"/>
            <a:ext cx="4650740" cy="1139825"/>
          </a:xfrm>
          <a:prstGeom prst="rect">
            <a:avLst/>
          </a:prstGeom>
        </p:spPr>
        <p:txBody>
          <a:bodyPr wrap="square" lIns="0" tIns="12700" rIns="0" bIns="0" rtlCol="0" vert="horz">
            <a:spAutoFit/>
          </a:bodyPr>
          <a:lstStyle/>
          <a:p>
            <a:pPr algn="just" marL="38100" marR="31115">
              <a:lnSpc>
                <a:spcPct val="100000"/>
              </a:lnSpc>
              <a:spcBef>
                <a:spcPts val="100"/>
              </a:spcBef>
            </a:pPr>
            <a:r>
              <a:rPr dirty="0" sz="1000">
                <a:solidFill>
                  <a:srgbClr val="010202"/>
                </a:solidFill>
                <a:latin typeface="Times New Roman"/>
                <a:cs typeface="Times New Roman"/>
              </a:rPr>
              <a:t>The curves at 600 </a:t>
            </a:r>
            <a:r>
              <a:rPr dirty="0" sz="1000" spc="-5">
                <a:solidFill>
                  <a:srgbClr val="010202"/>
                </a:solidFill>
                <a:latin typeface="Times New Roman"/>
                <a:cs typeface="Times New Roman"/>
              </a:rPr>
              <a:t>K, shown </a:t>
            </a:r>
            <a:r>
              <a:rPr dirty="0" sz="1000">
                <a:solidFill>
                  <a:srgbClr val="010202"/>
                </a:solidFill>
                <a:latin typeface="Times New Roman"/>
                <a:cs typeface="Times New Roman"/>
              </a:rPr>
              <a:t>in Fig. 10.20</a:t>
            </a:r>
            <a:r>
              <a:rPr dirty="0" sz="1000" i="1">
                <a:solidFill>
                  <a:srgbClr val="010202"/>
                </a:solidFill>
                <a:latin typeface="Times New Roman"/>
                <a:cs typeface="Times New Roman"/>
              </a:rPr>
              <a:t>c</a:t>
            </a:r>
            <a:r>
              <a:rPr dirty="0" sz="1000">
                <a:solidFill>
                  <a:srgbClr val="010202"/>
                </a:solidFill>
                <a:latin typeface="Times New Roman"/>
                <a:cs typeface="Times New Roman"/>
              </a:rPr>
              <a:t>, </a:t>
            </a:r>
            <a:r>
              <a:rPr dirty="0" sz="1000" spc="-5">
                <a:solidFill>
                  <a:srgbClr val="010202"/>
                </a:solidFill>
                <a:latin typeface="Times New Roman"/>
                <a:cs typeface="Times New Roman"/>
              </a:rPr>
              <a:t>contain two double tangents and, as the  temperature is further decreased, the curve for the liquids is raised relative to the curve  for the solids until, at 480 K, the two double tangents collapse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 point of contact  </a:t>
            </a:r>
            <a:r>
              <a:rPr dirty="0" sz="1000">
                <a:solidFill>
                  <a:srgbClr val="010202"/>
                </a:solidFill>
                <a:latin typeface="Times New Roman"/>
                <a:cs typeface="Times New Roman"/>
              </a:rPr>
              <a:t>between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curves</a:t>
            </a:r>
            <a:r>
              <a:rPr dirty="0" sz="1000" spc="35">
                <a:solidFill>
                  <a:srgbClr val="010202"/>
                </a:solidFill>
                <a:latin typeface="Times New Roman"/>
                <a:cs typeface="Times New Roman"/>
              </a:rPr>
              <a:t> </a:t>
            </a:r>
            <a:r>
              <a:rPr dirty="0" sz="1000">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=0.41.</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less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480</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liquids</a:t>
            </a:r>
            <a:endParaRPr sz="1000">
              <a:latin typeface="Times New Roman"/>
              <a:cs typeface="Times New Roman"/>
            </a:endParaRPr>
          </a:p>
          <a:p>
            <a:pPr algn="just" marL="38100" marR="30480">
              <a:lnSpc>
                <a:spcPct val="100000"/>
              </a:lnSpc>
              <a:spcBef>
                <a:spcPts val="370"/>
              </a:spcBef>
            </a:pPr>
            <a:r>
              <a:rPr dirty="0" sz="1000" spc="-5">
                <a:solidFill>
                  <a:srgbClr val="010202"/>
                </a:solidFill>
                <a:latin typeface="Times New Roman"/>
                <a:cs typeface="Times New Roman"/>
              </a:rPr>
              <a:t>lies above that for the solids, and thus solid solutions are stable over the entire range of  </a:t>
            </a:r>
            <a:r>
              <a:rPr dirty="0" sz="1000">
                <a:solidFill>
                  <a:srgbClr val="010202"/>
                </a:solidFill>
                <a:latin typeface="Times New Roman"/>
                <a:cs typeface="Times New Roman"/>
              </a:rPr>
              <a:t>composition. The variations, with temperature, of the compositions of the double</a:t>
            </a:r>
            <a:r>
              <a:rPr dirty="0" sz="1000" spc="-95">
                <a:solidFill>
                  <a:srgbClr val="010202"/>
                </a:solidFill>
                <a:latin typeface="Times New Roman"/>
                <a:cs typeface="Times New Roman"/>
              </a:rPr>
              <a:t> </a:t>
            </a:r>
            <a:r>
              <a:rPr dirty="0" sz="1000">
                <a:solidFill>
                  <a:srgbClr val="010202"/>
                </a:solidFill>
                <a:latin typeface="Times New Roman"/>
                <a:cs typeface="Times New Roman"/>
              </a:rPr>
              <a:t>tangents  give the phase diagram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10.20</a:t>
            </a:r>
            <a:r>
              <a:rPr dirty="0" sz="1000" spc="-5" i="1">
                <a:solidFill>
                  <a:srgbClr val="010202"/>
                </a:solidFill>
                <a:latin typeface="Times New Roman"/>
                <a:cs typeface="Times New Roman"/>
              </a:rPr>
              <a:t>f</a:t>
            </a:r>
            <a:r>
              <a:rPr dirty="0" sz="1000" spc="-5">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2628" y="403225"/>
            <a:ext cx="4709795" cy="2204085"/>
          </a:xfrm>
          <a:prstGeom prst="rect">
            <a:avLst/>
          </a:prstGeom>
        </p:spPr>
        <p:txBody>
          <a:bodyPr wrap="square" lIns="0" tIns="12700" rIns="0" bIns="0" rtlCol="0" vert="horz">
            <a:spAutoFit/>
          </a:bodyPr>
          <a:lstStyle/>
          <a:p>
            <a:pPr algn="just" marL="53975">
              <a:lnSpc>
                <a:spcPct val="100000"/>
              </a:lnSpc>
              <a:spcBef>
                <a:spcPts val="100"/>
              </a:spcBef>
            </a:pPr>
            <a:r>
              <a:rPr dirty="0" sz="1000">
                <a:solidFill>
                  <a:srgbClr val="231F20"/>
                </a:solidFill>
                <a:latin typeface="Times New Roman"/>
                <a:cs typeface="Times New Roman"/>
              </a:rPr>
              <a:t>348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80975">
              <a:lnSpc>
                <a:spcPct val="100000"/>
              </a:lnSpc>
              <a:spcBef>
                <a:spcPts val="965"/>
              </a:spcBef>
            </a:pPr>
            <a:r>
              <a:rPr dirty="0" sz="1000">
                <a:solidFill>
                  <a:srgbClr val="010202"/>
                </a:solidFill>
                <a:latin typeface="Times New Roman"/>
                <a:cs typeface="Times New Roman"/>
              </a:rPr>
              <a:t>The behavior of the system in which </a:t>
            </a:r>
            <a:r>
              <a:rPr dirty="0" sz="1000" spc="20">
                <a:solidFill>
                  <a:srgbClr val="010202"/>
                </a:solidFill>
                <a:latin typeface="Times New Roman"/>
                <a:cs typeface="Times New Roman"/>
              </a:rPr>
              <a:t>fi</a:t>
            </a:r>
            <a:r>
              <a:rPr dirty="0" baseline="-33333" sz="1125" spc="30" i="1">
                <a:solidFill>
                  <a:srgbClr val="010202"/>
                </a:solidFill>
                <a:latin typeface="Times New Roman"/>
                <a:cs typeface="Times New Roman"/>
              </a:rPr>
              <a:t>l</a:t>
            </a:r>
            <a:r>
              <a:rPr dirty="0" sz="1000" spc="20">
                <a:solidFill>
                  <a:srgbClr val="010202"/>
                </a:solidFill>
                <a:latin typeface="Times New Roman"/>
                <a:cs typeface="Times New Roman"/>
              </a:rPr>
              <a:t>=–2000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fis=10,000 </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J  is  shown  in  Fig.</a:t>
            </a:r>
            <a:endParaRPr sz="1000">
              <a:latin typeface="Times New Roman"/>
              <a:cs typeface="Times New Roman"/>
            </a:endParaRPr>
          </a:p>
          <a:p>
            <a:pPr algn="just" marL="53975" marR="71755">
              <a:lnSpc>
                <a:spcPct val="100000"/>
              </a:lnSpc>
              <a:spcBef>
                <a:spcPts val="370"/>
              </a:spcBef>
            </a:pPr>
            <a:r>
              <a:rPr dirty="0" sz="1000">
                <a:solidFill>
                  <a:srgbClr val="010202"/>
                </a:solidFill>
                <a:latin typeface="Times New Roman"/>
                <a:cs typeface="Times New Roman"/>
              </a:rPr>
              <a:t>10.21. </a:t>
            </a:r>
            <a:r>
              <a:rPr dirty="0" sz="1000" spc="-5">
                <a:solidFill>
                  <a:srgbClr val="010202"/>
                </a:solidFill>
                <a:latin typeface="Times New Roman"/>
                <a:cs typeface="Times New Roman"/>
              </a:rPr>
              <a:t>As </a:t>
            </a:r>
            <a:r>
              <a:rPr dirty="0" sz="1000">
                <a:solidFill>
                  <a:srgbClr val="010202"/>
                </a:solidFill>
                <a:latin typeface="Times New Roman"/>
                <a:cs typeface="Times New Roman"/>
              </a:rPr>
              <a:t>seen in Figs. 10.21</a:t>
            </a:r>
            <a:r>
              <a:rPr dirty="0" sz="1000" i="1">
                <a:solidFill>
                  <a:srgbClr val="010202"/>
                </a:solidFill>
                <a:latin typeface="Times New Roman"/>
                <a:cs typeface="Times New Roman"/>
              </a:rPr>
              <a:t>a–c, </a:t>
            </a:r>
            <a:r>
              <a:rPr dirty="0" sz="1000">
                <a:solidFill>
                  <a:srgbClr val="010202"/>
                </a:solidFill>
                <a:latin typeface="Times New Roman"/>
                <a:cs typeface="Times New Roman"/>
              </a:rPr>
              <a:t>the behavior is similar to that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10.20.  However, with a positive value of </a:t>
            </a:r>
            <a:r>
              <a:rPr dirty="0" sz="1000" spc="40">
                <a:solidFill>
                  <a:srgbClr val="010202"/>
                </a:solidFill>
                <a:latin typeface="Times New Roman"/>
                <a:cs typeface="Times New Roman"/>
              </a:rPr>
              <a:t>fi</a:t>
            </a:r>
            <a:r>
              <a:rPr dirty="0" baseline="-33333" sz="1125" spc="60" i="1">
                <a:solidFill>
                  <a:srgbClr val="010202"/>
                </a:solidFill>
                <a:latin typeface="Times New Roman"/>
                <a:cs typeface="Times New Roman"/>
              </a:rPr>
              <a:t>s</a:t>
            </a:r>
            <a:r>
              <a:rPr dirty="0" sz="1000" spc="40">
                <a:solidFill>
                  <a:srgbClr val="010202"/>
                </a:solidFill>
                <a:latin typeface="Times New Roman"/>
                <a:cs typeface="Times New Roman"/>
              </a:rPr>
              <a:t>, </a:t>
            </a:r>
            <a:r>
              <a:rPr dirty="0" sz="1000">
                <a:solidFill>
                  <a:srgbClr val="010202"/>
                </a:solidFill>
                <a:latin typeface="Times New Roman"/>
                <a:cs typeface="Times New Roman"/>
              </a:rPr>
              <a:t>a critical temperature exists below which  immiscibility occurs in the solid state. With </a:t>
            </a:r>
            <a:r>
              <a:rPr dirty="0" sz="1000" spc="15">
                <a:solidFill>
                  <a:srgbClr val="010202"/>
                </a:solidFill>
                <a:latin typeface="Times New Roman"/>
                <a:cs typeface="Times New Roman"/>
              </a:rPr>
              <a:t>fi</a:t>
            </a:r>
            <a:r>
              <a:rPr dirty="0" baseline="-33333" sz="1125" spc="22">
                <a:solidFill>
                  <a:srgbClr val="010202"/>
                </a:solidFill>
                <a:latin typeface="Times New Roman"/>
                <a:cs typeface="Times New Roman"/>
              </a:rPr>
              <a:t>s</a:t>
            </a:r>
            <a:r>
              <a:rPr dirty="0" sz="1000" spc="15">
                <a:solidFill>
                  <a:srgbClr val="010202"/>
                </a:solidFill>
                <a:latin typeface="Times New Roman"/>
                <a:cs typeface="Times New Roman"/>
              </a:rPr>
              <a:t>=10,000 </a:t>
            </a:r>
            <a:r>
              <a:rPr dirty="0" sz="1000" spc="-5">
                <a:solidFill>
                  <a:srgbClr val="010202"/>
                </a:solidFill>
                <a:latin typeface="Times New Roman"/>
                <a:cs typeface="Times New Roman"/>
              </a:rPr>
              <a:t>J, </a:t>
            </a:r>
            <a:r>
              <a:rPr dirty="0" sz="1000">
                <a:solidFill>
                  <a:srgbClr val="010202"/>
                </a:solidFill>
                <a:latin typeface="Times New Roman"/>
                <a:cs typeface="Times New Roman"/>
              </a:rPr>
              <a:t>the critical temperature is  10,000/8.3144</a:t>
            </a:r>
            <a:r>
              <a:rPr dirty="0" sz="1000" i="1">
                <a:solidFill>
                  <a:srgbClr val="010202"/>
                </a:solidFill>
                <a:latin typeface="Times New Roman"/>
                <a:cs typeface="Times New Roman"/>
              </a:rPr>
              <a:t>R</a:t>
            </a:r>
            <a:r>
              <a:rPr dirty="0" sz="1000">
                <a:solidFill>
                  <a:srgbClr val="010202"/>
                </a:solidFill>
                <a:latin typeface="Times New Roman"/>
                <a:cs typeface="Times New Roman"/>
              </a:rPr>
              <a:t>=601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the mixing curves at 601 </a:t>
            </a:r>
            <a:r>
              <a:rPr dirty="0" sz="1000" spc="-5">
                <a:solidFill>
                  <a:srgbClr val="010202"/>
                </a:solidFill>
                <a:latin typeface="Times New Roman"/>
                <a:cs typeface="Times New Roman"/>
              </a:rPr>
              <a:t>K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10.21</a:t>
            </a:r>
            <a:r>
              <a:rPr dirty="0" sz="1000" spc="-5" i="1">
                <a:solidFill>
                  <a:srgbClr val="010202"/>
                </a:solidFill>
                <a:latin typeface="Times New Roman"/>
                <a:cs typeface="Times New Roman"/>
              </a:rPr>
              <a:t>d</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phase</a:t>
            </a:r>
            <a:r>
              <a:rPr dirty="0" sz="1000" spc="185">
                <a:solidFill>
                  <a:srgbClr val="010202"/>
                </a:solidFill>
                <a:latin typeface="Times New Roman"/>
                <a:cs typeface="Times New Roman"/>
              </a:rPr>
              <a:t> </a:t>
            </a:r>
            <a:r>
              <a:rPr dirty="0" sz="1000">
                <a:solidFill>
                  <a:srgbClr val="010202"/>
                </a:solidFill>
                <a:latin typeface="Times New Roman"/>
                <a:cs typeface="Times New Roman"/>
              </a:rPr>
              <a:t>diagram</a:t>
            </a:r>
            <a:r>
              <a:rPr dirty="0" sz="1000" spc="190">
                <a:solidFill>
                  <a:srgbClr val="010202"/>
                </a:solidFill>
                <a:latin typeface="Times New Roman"/>
                <a:cs typeface="Times New Roman"/>
              </a:rPr>
              <a:t> </a:t>
            </a:r>
            <a:r>
              <a:rPr dirty="0" sz="1000">
                <a:solidFill>
                  <a:srgbClr val="010202"/>
                </a:solidFill>
                <a:latin typeface="Times New Roman"/>
                <a:cs typeface="Times New Roman"/>
              </a:rPr>
              <a:t>is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190">
                <a:solidFill>
                  <a:srgbClr val="010202"/>
                </a:solidFill>
                <a:latin typeface="Times New Roman"/>
                <a:cs typeface="Times New Roman"/>
              </a:rPr>
              <a:t> </a:t>
            </a:r>
            <a:r>
              <a:rPr dirty="0" sz="1000">
                <a:solidFill>
                  <a:srgbClr val="010202"/>
                </a:solidFill>
                <a:latin typeface="Times New Roman"/>
                <a:cs typeface="Times New Roman"/>
              </a:rPr>
              <a:t>in</a:t>
            </a:r>
            <a:r>
              <a:rPr dirty="0" sz="1000" spc="190">
                <a:solidFill>
                  <a:srgbClr val="010202"/>
                </a:solidFill>
                <a:latin typeface="Times New Roman"/>
                <a:cs typeface="Times New Roman"/>
              </a:rPr>
              <a:t> </a:t>
            </a:r>
            <a:r>
              <a:rPr dirty="0" sz="1000">
                <a:solidFill>
                  <a:srgbClr val="010202"/>
                </a:solidFill>
                <a:latin typeface="Times New Roman"/>
                <a:cs typeface="Times New Roman"/>
              </a:rPr>
              <a:t>Fig.</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10.21</a:t>
            </a:r>
            <a:r>
              <a:rPr dirty="0" sz="1000" spc="-5" i="1">
                <a:solidFill>
                  <a:srgbClr val="010202"/>
                </a:solidFill>
                <a:latin typeface="Times New Roman"/>
                <a:cs typeface="Times New Roman"/>
              </a:rPr>
              <a:t>ƒ</a:t>
            </a:r>
            <a:r>
              <a:rPr dirty="0" sz="1000" spc="-5">
                <a:solidFill>
                  <a:srgbClr val="010202"/>
                </a:solidFill>
                <a:latin typeface="Times New Roman"/>
                <a:cs typeface="Times New Roman"/>
              </a:rPr>
              <a:t>.</a:t>
            </a:r>
            <a:r>
              <a:rPr dirty="0" sz="1000" spc="190">
                <a:solidFill>
                  <a:srgbClr val="010202"/>
                </a:solidFill>
                <a:latin typeface="Times New Roman"/>
                <a:cs typeface="Times New Roman"/>
              </a:rPr>
              <a:t> </a:t>
            </a:r>
            <a:r>
              <a:rPr dirty="0" sz="1000" spc="-10">
                <a:solidFill>
                  <a:srgbClr val="010202"/>
                </a:solidFill>
                <a:latin typeface="Times New Roman"/>
                <a:cs typeface="Times New Roman"/>
              </a:rPr>
              <a:t>With</a:t>
            </a:r>
            <a:r>
              <a:rPr dirty="0" sz="1000" spc="190">
                <a:solidFill>
                  <a:srgbClr val="010202"/>
                </a:solidFill>
                <a:latin typeface="Times New Roman"/>
                <a:cs typeface="Times New Roman"/>
              </a:rPr>
              <a:t> </a:t>
            </a:r>
            <a:r>
              <a:rPr dirty="0" sz="1000">
                <a:solidFill>
                  <a:srgbClr val="010202"/>
                </a:solidFill>
                <a:latin typeface="Times New Roman"/>
                <a:cs typeface="Times New Roman"/>
              </a:rPr>
              <a:t>increasingly</a:t>
            </a:r>
            <a:r>
              <a:rPr dirty="0" sz="1000" spc="185">
                <a:solidFill>
                  <a:srgbClr val="010202"/>
                </a:solidFill>
                <a:latin typeface="Times New Roman"/>
                <a:cs typeface="Times New Roman"/>
              </a:rPr>
              <a:t> </a:t>
            </a:r>
            <a:r>
              <a:rPr dirty="0" sz="1000">
                <a:solidFill>
                  <a:srgbClr val="010202"/>
                </a:solidFill>
                <a:latin typeface="Times New Roman"/>
                <a:cs typeface="Times New Roman"/>
              </a:rPr>
              <a:t>negative</a:t>
            </a:r>
            <a:r>
              <a:rPr dirty="0" sz="1000" spc="190">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190">
                <a:solidFill>
                  <a:srgbClr val="010202"/>
                </a:solidFill>
                <a:latin typeface="Times New Roman"/>
                <a:cs typeface="Times New Roman"/>
              </a:rPr>
              <a:t> </a:t>
            </a:r>
            <a:r>
              <a:rPr dirty="0" sz="1000">
                <a:solidFill>
                  <a:srgbClr val="010202"/>
                </a:solidFill>
                <a:latin typeface="Times New Roman"/>
                <a:cs typeface="Times New Roman"/>
              </a:rPr>
              <a:t>of</a:t>
            </a:r>
            <a:r>
              <a:rPr dirty="0" sz="1000" spc="180">
                <a:solidFill>
                  <a:srgbClr val="010202"/>
                </a:solidFill>
                <a:latin typeface="Times New Roman"/>
                <a:cs typeface="Times New Roman"/>
              </a:rPr>
              <a:t> </a:t>
            </a:r>
            <a:r>
              <a:rPr dirty="0" sz="1000" spc="50">
                <a:solidFill>
                  <a:srgbClr val="010202"/>
                </a:solidFill>
                <a:latin typeface="Times New Roman"/>
                <a:cs typeface="Times New Roman"/>
              </a:rPr>
              <a:t>fi</a:t>
            </a:r>
            <a:r>
              <a:rPr dirty="0" baseline="-33333" sz="1125" spc="75" i="1">
                <a:solidFill>
                  <a:srgbClr val="010202"/>
                </a:solidFill>
                <a:latin typeface="Times New Roman"/>
                <a:cs typeface="Times New Roman"/>
              </a:rPr>
              <a:t>l</a:t>
            </a:r>
            <a:r>
              <a:rPr dirty="0" baseline="-33333" sz="1125" spc="419" i="1">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54610" indent="-635">
              <a:lnSpc>
                <a:spcPct val="100000"/>
              </a:lnSpc>
              <a:spcBef>
                <a:spcPts val="370"/>
              </a:spcBef>
            </a:pPr>
            <a:r>
              <a:rPr dirty="0" sz="1000">
                <a:solidFill>
                  <a:srgbClr val="010202"/>
                </a:solidFill>
                <a:latin typeface="Times New Roman"/>
                <a:cs typeface="Times New Roman"/>
              </a:rPr>
              <a:t>increasingly</a:t>
            </a:r>
            <a:r>
              <a:rPr dirty="0" sz="1000" spc="50">
                <a:solidFill>
                  <a:srgbClr val="010202"/>
                </a:solidFill>
                <a:latin typeface="Times New Roman"/>
                <a:cs typeface="Times New Roman"/>
              </a:rPr>
              <a:t> </a:t>
            </a:r>
            <a:r>
              <a:rPr dirty="0" sz="1000">
                <a:solidFill>
                  <a:srgbClr val="010202"/>
                </a:solidFill>
                <a:latin typeface="Times New Roman"/>
                <a:cs typeface="Times New Roman"/>
              </a:rPr>
              <a:t>positive</a:t>
            </a:r>
            <a:r>
              <a:rPr dirty="0" sz="1000" spc="55">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55">
                <a:solidFill>
                  <a:srgbClr val="010202"/>
                </a:solidFill>
                <a:latin typeface="Times New Roman"/>
                <a:cs typeface="Times New Roman"/>
              </a:rPr>
              <a:t>fi</a:t>
            </a:r>
            <a:r>
              <a:rPr dirty="0" baseline="-33333" sz="1125" spc="82" i="1">
                <a:solidFill>
                  <a:srgbClr val="010202"/>
                </a:solidFill>
                <a:latin typeface="Times New Roman"/>
                <a:cs typeface="Times New Roman"/>
              </a:rPr>
              <a:t>s</a:t>
            </a:r>
            <a:r>
              <a:rPr dirty="0" baseline="-33333" sz="1125" spc="172"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point</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contact</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liquidus</a:t>
            </a:r>
            <a:endParaRPr sz="1000">
              <a:latin typeface="Times New Roman"/>
              <a:cs typeface="Times New Roman"/>
            </a:endParaRPr>
          </a:p>
          <a:p>
            <a:pPr algn="just" marL="54610" marR="92710">
              <a:lnSpc>
                <a:spcPct val="100000"/>
              </a:lnSpc>
              <a:spcBef>
                <a:spcPts val="370"/>
              </a:spcBef>
            </a:pPr>
            <a:r>
              <a:rPr dirty="0" sz="1000">
                <a:solidFill>
                  <a:srgbClr val="010202"/>
                </a:solidFill>
                <a:latin typeface="Times New Roman"/>
                <a:cs typeface="Times New Roman"/>
              </a:rPr>
              <a:t>curve with the solidus curve decreases and the critical temperature in the solid</a:t>
            </a:r>
            <a:r>
              <a:rPr dirty="0" sz="1000" spc="-95">
                <a:solidFill>
                  <a:srgbClr val="010202"/>
                </a:solidFill>
                <a:latin typeface="Times New Roman"/>
                <a:cs typeface="Times New Roman"/>
              </a:rPr>
              <a:t> </a:t>
            </a:r>
            <a:r>
              <a:rPr dirty="0" sz="1000">
                <a:solidFill>
                  <a:srgbClr val="010202"/>
                </a:solidFill>
                <a:latin typeface="Times New Roman"/>
                <a:cs typeface="Times New Roman"/>
              </a:rPr>
              <a:t>state  increases, which eventually produces a eutectic</a:t>
            </a:r>
            <a:r>
              <a:rPr dirty="0" sz="1000" spc="-10">
                <a:solidFill>
                  <a:srgbClr val="010202"/>
                </a:solidFill>
                <a:latin typeface="Times New Roman"/>
                <a:cs typeface="Times New Roman"/>
              </a:rPr>
              <a:t> </a:t>
            </a:r>
            <a:r>
              <a:rPr dirty="0" sz="1000">
                <a:solidFill>
                  <a:srgbClr val="010202"/>
                </a:solidFill>
                <a:latin typeface="Times New Roman"/>
                <a:cs typeface="Times New Roman"/>
              </a:rPr>
              <a:t>system.</a:t>
            </a:r>
            <a:endParaRPr sz="1000">
              <a:latin typeface="Times New Roman"/>
              <a:cs typeface="Times New Roman"/>
            </a:endParaRPr>
          </a:p>
          <a:p>
            <a:pPr marL="50800" marR="43180" indent="158750">
              <a:lnSpc>
                <a:spcPct val="100000"/>
              </a:lnSpc>
              <a:spcBef>
                <a:spcPts val="675"/>
              </a:spcBef>
            </a:pPr>
            <a:r>
              <a:rPr dirty="0" sz="1000">
                <a:solidFill>
                  <a:srgbClr val="010202"/>
                </a:solidFill>
                <a:latin typeface="Times New Roman"/>
                <a:cs typeface="Times New Roman"/>
              </a:rPr>
              <a:t>The behavior of a system in which </a:t>
            </a:r>
            <a:r>
              <a:rPr dirty="0" sz="1000" spc="15">
                <a:solidFill>
                  <a:srgbClr val="010202"/>
                </a:solidFill>
                <a:latin typeface="Times New Roman"/>
                <a:cs typeface="Times New Roman"/>
              </a:rPr>
              <a:t>fi</a:t>
            </a:r>
            <a:r>
              <a:rPr dirty="0" baseline="-33333" sz="1125" spc="22" i="1">
                <a:solidFill>
                  <a:srgbClr val="010202"/>
                </a:solidFill>
                <a:latin typeface="Times New Roman"/>
                <a:cs typeface="Times New Roman"/>
              </a:rPr>
              <a:t>l</a:t>
            </a:r>
            <a:r>
              <a:rPr dirty="0" sz="1000" spc="15">
                <a:solidFill>
                  <a:srgbClr val="010202"/>
                </a:solidFill>
                <a:latin typeface="Times New Roman"/>
                <a:cs typeface="Times New Roman"/>
              </a:rPr>
              <a:t>=20,000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fi</a:t>
            </a:r>
            <a:r>
              <a:rPr dirty="0" baseline="-33333" sz="1125" spc="15">
                <a:solidFill>
                  <a:srgbClr val="010202"/>
                </a:solidFill>
                <a:latin typeface="Times New Roman"/>
                <a:cs typeface="Times New Roman"/>
              </a:rPr>
              <a:t>s</a:t>
            </a:r>
            <a:r>
              <a:rPr dirty="0" sz="1000" spc="10">
                <a:solidFill>
                  <a:srgbClr val="010202"/>
                </a:solidFill>
                <a:latin typeface="Times New Roman"/>
                <a:cs typeface="Times New Roman"/>
              </a:rPr>
              <a:t>=30,000 </a:t>
            </a:r>
            <a:r>
              <a:rPr dirty="0" sz="1000" spc="-5">
                <a:solidFill>
                  <a:srgbClr val="010202"/>
                </a:solidFill>
                <a:latin typeface="Times New Roman"/>
                <a:cs typeface="Times New Roman"/>
              </a:rPr>
              <a:t>J is shown in  Fig. 10.22. The critical temperatures for the liquid and solid solutions are, </a:t>
            </a:r>
            <a:r>
              <a:rPr dirty="0" sz="1000" spc="-10">
                <a:solidFill>
                  <a:srgbClr val="010202"/>
                </a:solidFill>
                <a:latin typeface="Times New Roman"/>
                <a:cs typeface="Times New Roman"/>
              </a:rPr>
              <a:t>respectively,</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349</a:t>
            </a:r>
            <a:endParaRPr sz="1000">
              <a:latin typeface="Times New Roman"/>
              <a:cs typeface="Times New Roman"/>
            </a:endParaRPr>
          </a:p>
        </p:txBody>
      </p:sp>
      <p:sp>
        <p:nvSpPr>
          <p:cNvPr id="3" name="object 3"/>
          <p:cNvSpPr txBox="1"/>
          <p:nvPr/>
        </p:nvSpPr>
        <p:spPr>
          <a:xfrm>
            <a:off x="853439" y="6973569"/>
            <a:ext cx="3780154" cy="635635"/>
          </a:xfrm>
          <a:prstGeom prst="rect">
            <a:avLst/>
          </a:prstGeom>
        </p:spPr>
        <p:txBody>
          <a:bodyPr wrap="square" lIns="0" tIns="10160" rIns="0" bIns="0" rtlCol="0" vert="horz">
            <a:spAutoFit/>
          </a:bodyPr>
          <a:lstStyle/>
          <a:p>
            <a:pPr algn="just" marL="494665" marR="30480" indent="-457200">
              <a:lnSpc>
                <a:spcPct val="101800"/>
              </a:lnSpc>
              <a:spcBef>
                <a:spcPts val="8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10.21 </a:t>
            </a:r>
            <a:r>
              <a:rPr dirty="0" sz="900">
                <a:solidFill>
                  <a:srgbClr val="010202"/>
                </a:solidFill>
                <a:latin typeface="Times New Roman"/>
                <a:cs typeface="Times New Roman"/>
              </a:rPr>
              <a:t>The Gibbs free </a:t>
            </a:r>
            <a:r>
              <a:rPr dirty="0" sz="900" spc="-5">
                <a:solidFill>
                  <a:srgbClr val="010202"/>
                </a:solidFill>
                <a:latin typeface="Times New Roman"/>
                <a:cs typeface="Times New Roman"/>
              </a:rPr>
              <a:t>energy </a:t>
            </a:r>
            <a:r>
              <a:rPr dirty="0" sz="900">
                <a:solidFill>
                  <a:srgbClr val="010202"/>
                </a:solidFill>
                <a:latin typeface="Times New Roman"/>
                <a:cs typeface="Times New Roman"/>
              </a:rPr>
              <a:t>of mixing curves at various temperatures,  and the phase diagram for a binary system which forms regular solid  solutions</a:t>
            </a:r>
            <a:r>
              <a:rPr dirty="0" sz="900" spc="60">
                <a:solidFill>
                  <a:srgbClr val="010202"/>
                </a:solidFill>
                <a:latin typeface="Times New Roman"/>
                <a:cs typeface="Times New Roman"/>
              </a:rPr>
              <a:t> </a:t>
            </a:r>
            <a:r>
              <a:rPr dirty="0" sz="900">
                <a:solidFill>
                  <a:srgbClr val="010202"/>
                </a:solidFill>
                <a:latin typeface="Times New Roman"/>
                <a:cs typeface="Times New Roman"/>
              </a:rPr>
              <a:t>in</a:t>
            </a:r>
            <a:r>
              <a:rPr dirty="0" sz="900" spc="60">
                <a:solidFill>
                  <a:srgbClr val="010202"/>
                </a:solidFill>
                <a:latin typeface="Times New Roman"/>
                <a:cs typeface="Times New Roman"/>
              </a:rPr>
              <a:t> </a:t>
            </a:r>
            <a:r>
              <a:rPr dirty="0" sz="900">
                <a:solidFill>
                  <a:srgbClr val="010202"/>
                </a:solidFill>
                <a:latin typeface="Times New Roman"/>
                <a:cs typeface="Times New Roman"/>
              </a:rPr>
              <a:t>which</a:t>
            </a:r>
            <a:r>
              <a:rPr dirty="0" sz="900" spc="60">
                <a:solidFill>
                  <a:srgbClr val="010202"/>
                </a:solidFill>
                <a:latin typeface="Times New Roman"/>
                <a:cs typeface="Times New Roman"/>
              </a:rPr>
              <a:t> </a:t>
            </a:r>
            <a:r>
              <a:rPr dirty="0" sz="900" spc="15">
                <a:solidFill>
                  <a:srgbClr val="010202"/>
                </a:solidFill>
                <a:latin typeface="Times New Roman"/>
                <a:cs typeface="Times New Roman"/>
              </a:rPr>
              <a:t>fi</a:t>
            </a:r>
            <a:r>
              <a:rPr dirty="0" baseline="-31746" sz="1050" spc="22" i="1">
                <a:solidFill>
                  <a:srgbClr val="010202"/>
                </a:solidFill>
                <a:latin typeface="Times New Roman"/>
                <a:cs typeface="Times New Roman"/>
              </a:rPr>
              <a:t>s</a:t>
            </a:r>
            <a:r>
              <a:rPr dirty="0" sz="900" spc="15">
                <a:solidFill>
                  <a:srgbClr val="010202"/>
                </a:solidFill>
                <a:latin typeface="Times New Roman"/>
                <a:cs typeface="Times New Roman"/>
              </a:rPr>
              <a:t>=10,000</a:t>
            </a:r>
            <a:r>
              <a:rPr dirty="0" sz="900" spc="65">
                <a:solidFill>
                  <a:srgbClr val="010202"/>
                </a:solidFill>
                <a:latin typeface="Times New Roman"/>
                <a:cs typeface="Times New Roman"/>
              </a:rPr>
              <a:t> </a:t>
            </a:r>
            <a:r>
              <a:rPr dirty="0" sz="900" spc="-5">
                <a:solidFill>
                  <a:srgbClr val="010202"/>
                </a:solidFill>
                <a:latin typeface="Times New Roman"/>
                <a:cs typeface="Times New Roman"/>
              </a:rPr>
              <a:t>J</a:t>
            </a:r>
            <a:r>
              <a:rPr dirty="0" sz="900" spc="65">
                <a:solidFill>
                  <a:srgbClr val="010202"/>
                </a:solidFill>
                <a:latin typeface="Times New Roman"/>
                <a:cs typeface="Times New Roman"/>
              </a:rPr>
              <a:t> </a:t>
            </a:r>
            <a:r>
              <a:rPr dirty="0" sz="900">
                <a:solidFill>
                  <a:srgbClr val="010202"/>
                </a:solidFill>
                <a:latin typeface="Times New Roman"/>
                <a:cs typeface="Times New Roman"/>
              </a:rPr>
              <a:t>and</a:t>
            </a:r>
            <a:r>
              <a:rPr dirty="0" sz="900" spc="70">
                <a:solidFill>
                  <a:srgbClr val="010202"/>
                </a:solidFill>
                <a:latin typeface="Times New Roman"/>
                <a:cs typeface="Times New Roman"/>
              </a:rPr>
              <a:t> </a:t>
            </a:r>
            <a:r>
              <a:rPr dirty="0" sz="900">
                <a:solidFill>
                  <a:srgbClr val="010202"/>
                </a:solidFill>
                <a:latin typeface="Times New Roman"/>
                <a:cs typeface="Times New Roman"/>
              </a:rPr>
              <a:t>regular</a:t>
            </a:r>
            <a:r>
              <a:rPr dirty="0" sz="900" spc="65">
                <a:solidFill>
                  <a:srgbClr val="010202"/>
                </a:solidFill>
                <a:latin typeface="Times New Roman"/>
                <a:cs typeface="Times New Roman"/>
              </a:rPr>
              <a:t> </a:t>
            </a:r>
            <a:r>
              <a:rPr dirty="0" sz="900">
                <a:solidFill>
                  <a:srgbClr val="010202"/>
                </a:solidFill>
                <a:latin typeface="Times New Roman"/>
                <a:cs typeface="Times New Roman"/>
              </a:rPr>
              <a:t>liquid</a:t>
            </a:r>
            <a:r>
              <a:rPr dirty="0" sz="900" spc="60">
                <a:solidFill>
                  <a:srgbClr val="010202"/>
                </a:solidFill>
                <a:latin typeface="Times New Roman"/>
                <a:cs typeface="Times New Roman"/>
              </a:rPr>
              <a:t> </a:t>
            </a:r>
            <a:r>
              <a:rPr dirty="0" sz="900">
                <a:solidFill>
                  <a:srgbClr val="010202"/>
                </a:solidFill>
                <a:latin typeface="Times New Roman"/>
                <a:cs typeface="Times New Roman"/>
              </a:rPr>
              <a:t>solutions</a:t>
            </a:r>
            <a:r>
              <a:rPr dirty="0" sz="900" spc="60">
                <a:solidFill>
                  <a:srgbClr val="010202"/>
                </a:solidFill>
                <a:latin typeface="Times New Roman"/>
                <a:cs typeface="Times New Roman"/>
              </a:rPr>
              <a:t> </a:t>
            </a:r>
            <a:r>
              <a:rPr dirty="0" sz="900">
                <a:solidFill>
                  <a:srgbClr val="010202"/>
                </a:solidFill>
                <a:latin typeface="Times New Roman"/>
                <a:cs typeface="Times New Roman"/>
              </a:rPr>
              <a:t>in</a:t>
            </a:r>
            <a:r>
              <a:rPr dirty="0" sz="900" spc="65">
                <a:solidFill>
                  <a:srgbClr val="010202"/>
                </a:solidFill>
                <a:latin typeface="Times New Roman"/>
                <a:cs typeface="Times New Roman"/>
              </a:rPr>
              <a:t> </a:t>
            </a:r>
            <a:r>
              <a:rPr dirty="0" sz="900">
                <a:solidFill>
                  <a:srgbClr val="010202"/>
                </a:solidFill>
                <a:latin typeface="Times New Roman"/>
                <a:cs typeface="Times New Roman"/>
              </a:rPr>
              <a:t>which</a:t>
            </a:r>
            <a:endParaRPr sz="900">
              <a:latin typeface="Times New Roman"/>
              <a:cs typeface="Times New Roman"/>
            </a:endParaRPr>
          </a:p>
          <a:p>
            <a:pPr marL="494665">
              <a:lnSpc>
                <a:spcPct val="100000"/>
              </a:lnSpc>
              <a:spcBef>
                <a:spcPts val="445"/>
              </a:spcBef>
            </a:pPr>
            <a:r>
              <a:rPr dirty="0" sz="900" spc="20">
                <a:solidFill>
                  <a:srgbClr val="010202"/>
                </a:solidFill>
                <a:latin typeface="Times New Roman"/>
                <a:cs typeface="Times New Roman"/>
              </a:rPr>
              <a:t>fi</a:t>
            </a:r>
            <a:r>
              <a:rPr dirty="0" baseline="-31746" sz="1050" spc="30" i="1">
                <a:solidFill>
                  <a:srgbClr val="010202"/>
                </a:solidFill>
                <a:latin typeface="Times New Roman"/>
                <a:cs typeface="Times New Roman"/>
              </a:rPr>
              <a:t>l</a:t>
            </a:r>
            <a:r>
              <a:rPr dirty="0" sz="900" spc="20">
                <a:solidFill>
                  <a:srgbClr val="010202"/>
                </a:solidFill>
                <a:latin typeface="Times New Roman"/>
                <a:cs typeface="Times New Roman"/>
              </a:rPr>
              <a:t>=–2000</a:t>
            </a:r>
            <a:r>
              <a:rPr dirty="0" sz="900" spc="-10">
                <a:solidFill>
                  <a:srgbClr val="010202"/>
                </a:solidFill>
                <a:latin typeface="Times New Roman"/>
                <a:cs typeface="Times New Roman"/>
              </a:rPr>
              <a:t> J.</a:t>
            </a:r>
            <a:endParaRPr sz="900">
              <a:latin typeface="Times New Roman"/>
              <a:cs typeface="Times New Roman"/>
            </a:endParaRPr>
          </a:p>
        </p:txBody>
      </p:sp>
      <p:sp>
        <p:nvSpPr>
          <p:cNvPr id="4" name="object 4"/>
          <p:cNvSpPr/>
          <p:nvPr/>
        </p:nvSpPr>
        <p:spPr>
          <a:xfrm>
            <a:off x="746086" y="839774"/>
            <a:ext cx="3884422" cy="6135624"/>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350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853439" y="6973569"/>
            <a:ext cx="3780154" cy="635635"/>
          </a:xfrm>
          <a:prstGeom prst="rect">
            <a:avLst/>
          </a:prstGeom>
        </p:spPr>
        <p:txBody>
          <a:bodyPr wrap="square" lIns="0" tIns="10160" rIns="0" bIns="0" rtlCol="0" vert="horz">
            <a:spAutoFit/>
          </a:bodyPr>
          <a:lstStyle/>
          <a:p>
            <a:pPr algn="just" marL="494665" marR="30480" indent="-457200">
              <a:lnSpc>
                <a:spcPct val="101800"/>
              </a:lnSpc>
              <a:spcBef>
                <a:spcPts val="8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10.22 </a:t>
            </a:r>
            <a:r>
              <a:rPr dirty="0" sz="900">
                <a:solidFill>
                  <a:srgbClr val="010202"/>
                </a:solidFill>
                <a:latin typeface="Times New Roman"/>
                <a:cs typeface="Times New Roman"/>
              </a:rPr>
              <a:t>The Gibbs free </a:t>
            </a:r>
            <a:r>
              <a:rPr dirty="0" sz="900" spc="-5">
                <a:solidFill>
                  <a:srgbClr val="010202"/>
                </a:solidFill>
                <a:latin typeface="Times New Roman"/>
                <a:cs typeface="Times New Roman"/>
              </a:rPr>
              <a:t>energy </a:t>
            </a:r>
            <a:r>
              <a:rPr dirty="0" sz="900">
                <a:solidFill>
                  <a:srgbClr val="010202"/>
                </a:solidFill>
                <a:latin typeface="Times New Roman"/>
                <a:cs typeface="Times New Roman"/>
              </a:rPr>
              <a:t>of mixing curves at various temperatures,  and the phase diagram for a binary system which forms regular solid  solutions</a:t>
            </a:r>
            <a:r>
              <a:rPr dirty="0" sz="900" spc="60">
                <a:solidFill>
                  <a:srgbClr val="010202"/>
                </a:solidFill>
                <a:latin typeface="Times New Roman"/>
                <a:cs typeface="Times New Roman"/>
              </a:rPr>
              <a:t> </a:t>
            </a:r>
            <a:r>
              <a:rPr dirty="0" sz="900">
                <a:solidFill>
                  <a:srgbClr val="010202"/>
                </a:solidFill>
                <a:latin typeface="Times New Roman"/>
                <a:cs typeface="Times New Roman"/>
              </a:rPr>
              <a:t>in</a:t>
            </a:r>
            <a:r>
              <a:rPr dirty="0" sz="900" spc="60">
                <a:solidFill>
                  <a:srgbClr val="010202"/>
                </a:solidFill>
                <a:latin typeface="Times New Roman"/>
                <a:cs typeface="Times New Roman"/>
              </a:rPr>
              <a:t> </a:t>
            </a:r>
            <a:r>
              <a:rPr dirty="0" sz="900">
                <a:solidFill>
                  <a:srgbClr val="010202"/>
                </a:solidFill>
                <a:latin typeface="Times New Roman"/>
                <a:cs typeface="Times New Roman"/>
              </a:rPr>
              <a:t>which</a:t>
            </a:r>
            <a:r>
              <a:rPr dirty="0" sz="900" spc="60">
                <a:solidFill>
                  <a:srgbClr val="010202"/>
                </a:solidFill>
                <a:latin typeface="Times New Roman"/>
                <a:cs typeface="Times New Roman"/>
              </a:rPr>
              <a:t> </a:t>
            </a:r>
            <a:r>
              <a:rPr dirty="0" sz="900" spc="15">
                <a:solidFill>
                  <a:srgbClr val="010202"/>
                </a:solidFill>
                <a:latin typeface="Times New Roman"/>
                <a:cs typeface="Times New Roman"/>
              </a:rPr>
              <a:t>fi</a:t>
            </a:r>
            <a:r>
              <a:rPr dirty="0" baseline="-31746" sz="1050" spc="22" i="1">
                <a:solidFill>
                  <a:srgbClr val="010202"/>
                </a:solidFill>
                <a:latin typeface="Times New Roman"/>
                <a:cs typeface="Times New Roman"/>
              </a:rPr>
              <a:t>s</a:t>
            </a:r>
            <a:r>
              <a:rPr dirty="0" sz="900" spc="15">
                <a:solidFill>
                  <a:srgbClr val="010202"/>
                </a:solidFill>
                <a:latin typeface="Times New Roman"/>
                <a:cs typeface="Times New Roman"/>
              </a:rPr>
              <a:t>=30,000</a:t>
            </a:r>
            <a:r>
              <a:rPr dirty="0" sz="900" spc="65">
                <a:solidFill>
                  <a:srgbClr val="010202"/>
                </a:solidFill>
                <a:latin typeface="Times New Roman"/>
                <a:cs typeface="Times New Roman"/>
              </a:rPr>
              <a:t> </a:t>
            </a:r>
            <a:r>
              <a:rPr dirty="0" sz="900" spc="-5">
                <a:solidFill>
                  <a:srgbClr val="010202"/>
                </a:solidFill>
                <a:latin typeface="Times New Roman"/>
                <a:cs typeface="Times New Roman"/>
              </a:rPr>
              <a:t>J</a:t>
            </a:r>
            <a:r>
              <a:rPr dirty="0" sz="900" spc="65">
                <a:solidFill>
                  <a:srgbClr val="010202"/>
                </a:solidFill>
                <a:latin typeface="Times New Roman"/>
                <a:cs typeface="Times New Roman"/>
              </a:rPr>
              <a:t> </a:t>
            </a:r>
            <a:r>
              <a:rPr dirty="0" sz="900">
                <a:solidFill>
                  <a:srgbClr val="010202"/>
                </a:solidFill>
                <a:latin typeface="Times New Roman"/>
                <a:cs typeface="Times New Roman"/>
              </a:rPr>
              <a:t>and</a:t>
            </a:r>
            <a:r>
              <a:rPr dirty="0" sz="900" spc="70">
                <a:solidFill>
                  <a:srgbClr val="010202"/>
                </a:solidFill>
                <a:latin typeface="Times New Roman"/>
                <a:cs typeface="Times New Roman"/>
              </a:rPr>
              <a:t> </a:t>
            </a:r>
            <a:r>
              <a:rPr dirty="0" sz="900">
                <a:solidFill>
                  <a:srgbClr val="010202"/>
                </a:solidFill>
                <a:latin typeface="Times New Roman"/>
                <a:cs typeface="Times New Roman"/>
              </a:rPr>
              <a:t>regular</a:t>
            </a:r>
            <a:r>
              <a:rPr dirty="0" sz="900" spc="65">
                <a:solidFill>
                  <a:srgbClr val="010202"/>
                </a:solidFill>
                <a:latin typeface="Times New Roman"/>
                <a:cs typeface="Times New Roman"/>
              </a:rPr>
              <a:t> </a:t>
            </a:r>
            <a:r>
              <a:rPr dirty="0" sz="900">
                <a:solidFill>
                  <a:srgbClr val="010202"/>
                </a:solidFill>
                <a:latin typeface="Times New Roman"/>
                <a:cs typeface="Times New Roman"/>
              </a:rPr>
              <a:t>liquid</a:t>
            </a:r>
            <a:r>
              <a:rPr dirty="0" sz="900" spc="60">
                <a:solidFill>
                  <a:srgbClr val="010202"/>
                </a:solidFill>
                <a:latin typeface="Times New Roman"/>
                <a:cs typeface="Times New Roman"/>
              </a:rPr>
              <a:t> </a:t>
            </a:r>
            <a:r>
              <a:rPr dirty="0" sz="900">
                <a:solidFill>
                  <a:srgbClr val="010202"/>
                </a:solidFill>
                <a:latin typeface="Times New Roman"/>
                <a:cs typeface="Times New Roman"/>
              </a:rPr>
              <a:t>solutions</a:t>
            </a:r>
            <a:r>
              <a:rPr dirty="0" sz="900" spc="60">
                <a:solidFill>
                  <a:srgbClr val="010202"/>
                </a:solidFill>
                <a:latin typeface="Times New Roman"/>
                <a:cs typeface="Times New Roman"/>
              </a:rPr>
              <a:t> </a:t>
            </a:r>
            <a:r>
              <a:rPr dirty="0" sz="900">
                <a:solidFill>
                  <a:srgbClr val="010202"/>
                </a:solidFill>
                <a:latin typeface="Times New Roman"/>
                <a:cs typeface="Times New Roman"/>
              </a:rPr>
              <a:t>in</a:t>
            </a:r>
            <a:r>
              <a:rPr dirty="0" sz="900" spc="65">
                <a:solidFill>
                  <a:srgbClr val="010202"/>
                </a:solidFill>
                <a:latin typeface="Times New Roman"/>
                <a:cs typeface="Times New Roman"/>
              </a:rPr>
              <a:t> </a:t>
            </a:r>
            <a:r>
              <a:rPr dirty="0" sz="900">
                <a:solidFill>
                  <a:srgbClr val="010202"/>
                </a:solidFill>
                <a:latin typeface="Times New Roman"/>
                <a:cs typeface="Times New Roman"/>
              </a:rPr>
              <a:t>which</a:t>
            </a:r>
            <a:endParaRPr sz="900">
              <a:latin typeface="Times New Roman"/>
              <a:cs typeface="Times New Roman"/>
            </a:endParaRPr>
          </a:p>
          <a:p>
            <a:pPr marL="494665">
              <a:lnSpc>
                <a:spcPct val="100000"/>
              </a:lnSpc>
              <a:spcBef>
                <a:spcPts val="445"/>
              </a:spcBef>
            </a:pPr>
            <a:r>
              <a:rPr dirty="0" sz="900" spc="10">
                <a:solidFill>
                  <a:srgbClr val="010202"/>
                </a:solidFill>
                <a:latin typeface="Times New Roman"/>
                <a:cs typeface="Times New Roman"/>
              </a:rPr>
              <a:t>fi</a:t>
            </a:r>
            <a:r>
              <a:rPr dirty="0" baseline="-31746" sz="1050" spc="15" i="1">
                <a:solidFill>
                  <a:srgbClr val="010202"/>
                </a:solidFill>
                <a:latin typeface="Times New Roman"/>
                <a:cs typeface="Times New Roman"/>
              </a:rPr>
              <a:t>l</a:t>
            </a:r>
            <a:r>
              <a:rPr dirty="0" sz="900" spc="10">
                <a:solidFill>
                  <a:srgbClr val="010202"/>
                </a:solidFill>
                <a:latin typeface="Times New Roman"/>
                <a:cs typeface="Times New Roman"/>
              </a:rPr>
              <a:t>=20,000</a:t>
            </a:r>
            <a:r>
              <a:rPr dirty="0" sz="900" spc="-5">
                <a:solidFill>
                  <a:srgbClr val="010202"/>
                </a:solidFill>
                <a:latin typeface="Times New Roman"/>
                <a:cs typeface="Times New Roman"/>
              </a:rPr>
              <a:t> J.</a:t>
            </a:r>
            <a:endParaRPr sz="900">
              <a:latin typeface="Times New Roman"/>
              <a:cs typeface="Times New Roman"/>
            </a:endParaRPr>
          </a:p>
        </p:txBody>
      </p:sp>
      <p:sp>
        <p:nvSpPr>
          <p:cNvPr id="4" name="object 4"/>
          <p:cNvSpPr/>
          <p:nvPr/>
        </p:nvSpPr>
        <p:spPr>
          <a:xfrm>
            <a:off x="679450" y="818133"/>
            <a:ext cx="3915410" cy="6192265"/>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57" y="403223"/>
            <a:ext cx="4676775" cy="6210935"/>
          </a:xfrm>
          <a:prstGeom prst="rect">
            <a:avLst/>
          </a:prstGeom>
        </p:spPr>
        <p:txBody>
          <a:bodyPr wrap="square" lIns="0" tIns="12700" rIns="0" bIns="0" rtlCol="0" vert="horz">
            <a:spAutoFit/>
          </a:bodyPr>
          <a:lstStyle/>
          <a:p>
            <a:pPr marL="6254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  </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351</a:t>
            </a:r>
            <a:endParaRPr sz="1000">
              <a:latin typeface="Times New Roman"/>
              <a:cs typeface="Times New Roman"/>
            </a:endParaRPr>
          </a:p>
          <a:p>
            <a:pPr algn="just" marL="50800" marR="43180">
              <a:lnSpc>
                <a:spcPct val="100000"/>
              </a:lnSpc>
              <a:spcBef>
                <a:spcPts val="965"/>
              </a:spcBef>
            </a:pPr>
            <a:r>
              <a:rPr dirty="0" sz="1000">
                <a:solidFill>
                  <a:srgbClr val="010202"/>
                </a:solidFill>
                <a:latin typeface="Times New Roman"/>
                <a:cs typeface="Times New Roman"/>
              </a:rPr>
              <a:t>1203 and 1804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at 1203 </a:t>
            </a:r>
            <a:r>
              <a:rPr dirty="0" sz="1000" spc="-5">
                <a:solidFill>
                  <a:srgbClr val="010202"/>
                </a:solidFill>
                <a:latin typeface="Times New Roman"/>
                <a:cs typeface="Times New Roman"/>
              </a:rPr>
              <a:t>K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10.22</a:t>
            </a:r>
            <a:r>
              <a:rPr dirty="0" sz="1000" i="1">
                <a:solidFill>
                  <a:srgbClr val="010202"/>
                </a:solidFill>
                <a:latin typeface="Times New Roman"/>
                <a:cs typeface="Times New Roman"/>
              </a:rPr>
              <a:t>a</a:t>
            </a:r>
            <a:r>
              <a:rPr dirty="0" sz="1000">
                <a:solidFill>
                  <a:srgbClr val="010202"/>
                </a:solidFill>
                <a:latin typeface="Times New Roman"/>
                <a:cs typeface="Times New Roman"/>
              </a:rPr>
              <a:t>. At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≤1203 K </a:t>
            </a:r>
            <a:r>
              <a:rPr dirty="0" sz="1000">
                <a:solidFill>
                  <a:srgbClr val="010202"/>
                </a:solidFill>
                <a:latin typeface="Times New Roman"/>
                <a:cs typeface="Times New Roman"/>
              </a:rPr>
              <a:t>homogeneous liquids are the stable state, and </a:t>
            </a:r>
            <a:r>
              <a:rPr dirty="0" sz="1000" spc="-5">
                <a:solidFill>
                  <a:srgbClr val="010202"/>
                </a:solidFill>
                <a:latin typeface="Times New Roman"/>
                <a:cs typeface="Times New Roman"/>
              </a:rPr>
              <a:t>at  temperatures lower than 1203 K immiscibility occurs in the liquid state. The curves  shown </a:t>
            </a:r>
            <a:r>
              <a:rPr dirty="0" sz="1000">
                <a:solidFill>
                  <a:srgbClr val="010202"/>
                </a:solidFill>
                <a:latin typeface="Times New Roman"/>
                <a:cs typeface="Times New Roman"/>
              </a:rPr>
              <a:t>in Fig. 10.22</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 </a:t>
            </a:r>
            <a:r>
              <a:rPr dirty="0" sz="1000" spc="-15">
                <a:solidFill>
                  <a:srgbClr val="010202"/>
                </a:solidFill>
                <a:latin typeface="Times New Roman"/>
                <a:cs typeface="Times New Roman"/>
              </a:rPr>
              <a:t>1150 </a:t>
            </a:r>
            <a:r>
              <a:rPr dirty="0" sz="1000" spc="-5">
                <a:solidFill>
                  <a:srgbClr val="010202"/>
                </a:solidFill>
                <a:latin typeface="Times New Roman"/>
                <a:cs typeface="Times New Roman"/>
              </a:rPr>
              <a:t>K contain two double tangents, one joining the conjugate  </a:t>
            </a:r>
            <a:r>
              <a:rPr dirty="0" sz="1000">
                <a:solidFill>
                  <a:srgbClr val="010202"/>
                </a:solidFill>
                <a:latin typeface="Times New Roman"/>
                <a:cs typeface="Times New Roman"/>
              </a:rPr>
              <a:t>liquid</a:t>
            </a:r>
            <a:r>
              <a:rPr dirty="0" sz="1000" spc="90">
                <a:solidFill>
                  <a:srgbClr val="010202"/>
                </a:solidFill>
                <a:latin typeface="Times New Roman"/>
                <a:cs typeface="Times New Roman"/>
              </a:rPr>
              <a:t> </a:t>
            </a:r>
            <a:r>
              <a:rPr dirty="0" sz="1000">
                <a:solidFill>
                  <a:srgbClr val="010202"/>
                </a:solidFill>
                <a:latin typeface="Times New Roman"/>
                <a:cs typeface="Times New Roman"/>
              </a:rPr>
              <a:t>solutions</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1</a:t>
            </a:r>
            <a:r>
              <a:rPr dirty="0" baseline="-33333" sz="1125" spc="254">
                <a:solidFill>
                  <a:srgbClr val="010202"/>
                </a:solidFill>
                <a:latin typeface="Times New Roman"/>
                <a:cs typeface="Times New Roman"/>
              </a:rPr>
              <a:t> </a:t>
            </a:r>
            <a:r>
              <a:rPr dirty="0" sz="1000">
                <a:solidFill>
                  <a:srgbClr val="010202"/>
                </a:solidFill>
                <a:latin typeface="Times New Roman"/>
                <a:cs typeface="Times New Roman"/>
              </a:rPr>
              <a:t>and</a:t>
            </a:r>
            <a:r>
              <a:rPr dirty="0" sz="1000" spc="95">
                <a:solidFill>
                  <a:srgbClr val="010202"/>
                </a:solidFill>
                <a:latin typeface="Times New Roman"/>
                <a:cs typeface="Times New Roman"/>
              </a:rPr>
              <a:t>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2</a:t>
            </a:r>
            <a:r>
              <a:rPr dirty="0" baseline="-33333" sz="1125" spc="254">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one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connecting</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2</a:t>
            </a:r>
            <a:r>
              <a:rPr dirty="0" baseline="-33333" sz="1125" spc="254">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solidus</a:t>
            </a:r>
            <a:r>
              <a:rPr dirty="0" sz="1000" spc="90">
                <a:solidFill>
                  <a:srgbClr val="010202"/>
                </a:solidFill>
                <a:latin typeface="Times New Roman"/>
                <a:cs typeface="Times New Roman"/>
              </a:rPr>
              <a:t> </a:t>
            </a:r>
            <a:r>
              <a:rPr dirty="0" sz="1000" spc="50">
                <a:solidFill>
                  <a:srgbClr val="010202"/>
                </a:solidFill>
                <a:latin typeface="Times New Roman"/>
                <a:cs typeface="Times New Roman"/>
              </a:rPr>
              <a:t>a</a:t>
            </a:r>
            <a:r>
              <a:rPr dirty="0" sz="1000" spc="50">
                <a:solidFill>
                  <a:srgbClr val="010202"/>
                </a:solidFill>
                <a:latin typeface="Symbol"/>
                <a:cs typeface="Symbol"/>
              </a:rPr>
              <a:t></a:t>
            </a:r>
            <a:r>
              <a:rPr dirty="0" sz="1000" spc="50">
                <a:solidFill>
                  <a:srgbClr val="010202"/>
                </a:solidFill>
                <a:latin typeface="Times New Roman"/>
                <a:cs typeface="Times New Roman"/>
              </a:rPr>
              <a:t>.</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With</a:t>
            </a:r>
            <a:endParaRPr sz="1000">
              <a:latin typeface="Times New Roman"/>
              <a:cs typeface="Times New Roman"/>
            </a:endParaRPr>
          </a:p>
          <a:p>
            <a:pPr algn="just" marL="50800" marR="45085">
              <a:lnSpc>
                <a:spcPct val="100000"/>
              </a:lnSpc>
              <a:spcBef>
                <a:spcPts val="370"/>
              </a:spcBef>
            </a:pPr>
            <a:r>
              <a:rPr dirty="0" sz="1000" spc="-5">
                <a:solidFill>
                  <a:srgbClr val="010202"/>
                </a:solidFill>
                <a:latin typeface="Times New Roman"/>
                <a:cs typeface="Times New Roman"/>
              </a:rPr>
              <a:t>decreasing temperature the compositions of the conjugate liquid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and the liquidus </a:t>
            </a:r>
            <a:r>
              <a:rPr dirty="0" sz="1000" spc="-5" i="1">
                <a:solidFill>
                  <a:srgbClr val="010202"/>
                </a:solidFill>
                <a:latin typeface="Times New Roman"/>
                <a:cs typeface="Times New Roman"/>
              </a:rPr>
              <a:t>L</a:t>
            </a:r>
            <a:r>
              <a:rPr dirty="0" baseline="-33333" sz="1125" spc="-7" i="1">
                <a:solidFill>
                  <a:srgbClr val="010202"/>
                </a:solidFill>
                <a:latin typeface="Times New Roman"/>
                <a:cs typeface="Times New Roman"/>
              </a:rPr>
              <a:t>2  </a:t>
            </a:r>
            <a:r>
              <a:rPr dirty="0" sz="1000">
                <a:solidFill>
                  <a:srgbClr val="010202"/>
                </a:solidFill>
                <a:latin typeface="Times New Roman"/>
                <a:cs typeface="Times New Roman"/>
              </a:rPr>
              <a:t>approach one another until, at 1090 </a:t>
            </a:r>
            <a:r>
              <a:rPr dirty="0" sz="1000" spc="-5">
                <a:solidFill>
                  <a:srgbClr val="010202"/>
                </a:solidFill>
                <a:latin typeface="Times New Roman"/>
                <a:cs typeface="Times New Roman"/>
              </a:rPr>
              <a:t>K, </a:t>
            </a:r>
            <a:r>
              <a:rPr dirty="0" sz="1000">
                <a:solidFill>
                  <a:srgbClr val="010202"/>
                </a:solidFill>
                <a:latin typeface="Times New Roman"/>
                <a:cs typeface="Times New Roman"/>
              </a:rPr>
              <a:t>the two double tangents </a:t>
            </a:r>
            <a:r>
              <a:rPr dirty="0" sz="1000" spc="-5">
                <a:solidFill>
                  <a:srgbClr val="010202"/>
                </a:solidFill>
                <a:latin typeface="Times New Roman"/>
                <a:cs typeface="Times New Roman"/>
              </a:rPr>
              <a:t>merge </a:t>
            </a:r>
            <a:r>
              <a:rPr dirty="0" sz="1000">
                <a:solidFill>
                  <a:srgbClr val="010202"/>
                </a:solidFill>
                <a:latin typeface="Times New Roman"/>
                <a:cs typeface="Times New Roman"/>
              </a:rPr>
              <a:t>to form a triple  tangent to liquid compositions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=0.23 and 0.77 and </a:t>
            </a:r>
            <a:r>
              <a:rPr dirty="0" sz="1000" spc="80">
                <a:solidFill>
                  <a:srgbClr val="010202"/>
                </a:solidFill>
                <a:latin typeface="Times New Roman"/>
                <a:cs typeface="Times New Roman"/>
              </a:rPr>
              <a:t>a</a:t>
            </a:r>
            <a:r>
              <a:rPr dirty="0" sz="1000" spc="80">
                <a:solidFill>
                  <a:srgbClr val="010202"/>
                </a:solidFill>
                <a:latin typeface="Symbol"/>
                <a:cs typeface="Symbol"/>
              </a:rPr>
              <a:t></a:t>
            </a:r>
            <a:r>
              <a:rPr dirty="0" sz="1000" spc="409">
                <a:solidFill>
                  <a:srgbClr val="010202"/>
                </a:solidFill>
                <a:latin typeface="Times New Roman"/>
                <a:cs typeface="Times New Roman"/>
              </a:rPr>
              <a:t> </a:t>
            </a:r>
            <a:r>
              <a:rPr dirty="0" sz="1000">
                <a:solidFill>
                  <a:srgbClr val="010202"/>
                </a:solidFill>
                <a:latin typeface="Times New Roman"/>
                <a:cs typeface="Times New Roman"/>
              </a:rPr>
              <a:t>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=0.98. This is</a:t>
            </a:r>
            <a:r>
              <a:rPr dirty="0" sz="1000" spc="85">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algn="just" marL="50800">
              <a:lnSpc>
                <a:spcPct val="100000"/>
              </a:lnSpc>
              <a:spcBef>
                <a:spcPts val="370"/>
              </a:spcBef>
            </a:pPr>
            <a:r>
              <a:rPr dirty="0" sz="1000" spc="-5">
                <a:solidFill>
                  <a:srgbClr val="010202"/>
                </a:solidFill>
                <a:latin typeface="Times New Roman"/>
                <a:cs typeface="Times New Roman"/>
              </a:rPr>
              <a:t>monotectic equilibrium. Further cooling produces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 double tangent between </a:t>
            </a:r>
            <a:r>
              <a:rPr dirty="0" sz="1000" spc="-5" i="1">
                <a:solidFill>
                  <a:srgbClr val="010202"/>
                </a:solidFill>
                <a:latin typeface="Times New Roman"/>
                <a:cs typeface="Times New Roman"/>
              </a:rPr>
              <a:t>L</a:t>
            </a:r>
            <a:r>
              <a:rPr dirty="0" baseline="-33333" sz="1125" spc="-7">
                <a:solidFill>
                  <a:srgbClr val="010202"/>
                </a:solidFill>
                <a:latin typeface="Times New Roman"/>
                <a:cs typeface="Times New Roman"/>
              </a:rPr>
              <a:t>1</a:t>
            </a:r>
            <a:r>
              <a:rPr dirty="0" baseline="-33333" sz="1125" spc="262">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50800" marR="44450">
              <a:lnSpc>
                <a:spcPct val="100000"/>
              </a:lnSpc>
              <a:spcBef>
                <a:spcPts val="370"/>
              </a:spcBef>
            </a:pPr>
            <a:r>
              <a:rPr dirty="0" sz="1000" spc="50">
                <a:solidFill>
                  <a:srgbClr val="010202"/>
                </a:solidFill>
                <a:latin typeface="Times New Roman"/>
                <a:cs typeface="Times New Roman"/>
              </a:rPr>
              <a:t>a</a:t>
            </a:r>
            <a:r>
              <a:rPr dirty="0" sz="1000" spc="50">
                <a:solidFill>
                  <a:srgbClr val="010202"/>
                </a:solidFill>
                <a:latin typeface="Symbol"/>
                <a:cs typeface="Symbol"/>
              </a:rPr>
              <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10.22</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 and at 789 K another triple tangent occurs between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at  </a:t>
            </a:r>
            <a:r>
              <a:rPr dirty="0" sz="1000" spc="-10" i="1">
                <a:solidFill>
                  <a:srgbClr val="010202"/>
                </a:solidFill>
                <a:latin typeface="Times New Roman"/>
                <a:cs typeface="Times New Roman"/>
              </a:rPr>
              <a:t>X</a:t>
            </a:r>
            <a:r>
              <a:rPr dirty="0" baseline="-33333" sz="1125" spc="-15" i="1">
                <a:solidFill>
                  <a:srgbClr val="010202"/>
                </a:solidFill>
                <a:latin typeface="Times New Roman"/>
                <a:cs typeface="Times New Roman"/>
              </a:rPr>
              <a:t>B</a:t>
            </a:r>
            <a:r>
              <a:rPr dirty="0" sz="1000" spc="-10">
                <a:solidFill>
                  <a:srgbClr val="010202"/>
                </a:solidFill>
                <a:latin typeface="Times New Roman"/>
                <a:cs typeface="Times New Roman"/>
              </a:rPr>
              <a:t>=0.01, </a:t>
            </a:r>
            <a:r>
              <a:rPr dirty="0" sz="1000" spc="-10" i="1">
                <a:solidFill>
                  <a:srgbClr val="010202"/>
                </a:solidFill>
                <a:latin typeface="Times New Roman"/>
                <a:cs typeface="Times New Roman"/>
              </a:rPr>
              <a:t>L</a:t>
            </a:r>
            <a:r>
              <a:rPr dirty="0" baseline="-33333" sz="1125" spc="-15">
                <a:solidFill>
                  <a:srgbClr val="010202"/>
                </a:solidFill>
                <a:latin typeface="Times New Roman"/>
                <a:cs typeface="Times New Roman"/>
              </a:rPr>
              <a:t>1 </a:t>
            </a:r>
            <a:r>
              <a:rPr dirty="0" sz="1000" spc="-5">
                <a:solidFill>
                  <a:srgbClr val="010202"/>
                </a:solidFill>
                <a:latin typeface="Times New Roman"/>
                <a:cs typeface="Times New Roman"/>
              </a:rPr>
              <a:t>at </a:t>
            </a:r>
            <a:r>
              <a:rPr dirty="0" sz="1000" spc="-10" i="1">
                <a:solidFill>
                  <a:srgbClr val="010202"/>
                </a:solidFill>
                <a:latin typeface="Times New Roman"/>
                <a:cs typeface="Times New Roman"/>
              </a:rPr>
              <a:t>X</a:t>
            </a:r>
            <a:r>
              <a:rPr dirty="0" baseline="-33333" sz="1125" spc="-15" i="1">
                <a:solidFill>
                  <a:srgbClr val="010202"/>
                </a:solidFill>
                <a:latin typeface="Times New Roman"/>
                <a:cs typeface="Times New Roman"/>
              </a:rPr>
              <a:t>B</a:t>
            </a:r>
            <a:r>
              <a:rPr dirty="0" sz="1000" spc="-10">
                <a:solidFill>
                  <a:srgbClr val="010202"/>
                </a:solidFill>
                <a:latin typeface="Times New Roman"/>
                <a:cs typeface="Times New Roman"/>
              </a:rPr>
              <a:t>=0.03 and </a:t>
            </a:r>
            <a:r>
              <a:rPr dirty="0" sz="1000" spc="10">
                <a:solidFill>
                  <a:srgbClr val="010202"/>
                </a:solidFill>
                <a:latin typeface="Times New Roman"/>
                <a:cs typeface="Times New Roman"/>
              </a:rPr>
              <a:t>a</a:t>
            </a:r>
            <a:r>
              <a:rPr dirty="0" sz="1000" spc="10">
                <a:solidFill>
                  <a:srgbClr val="010202"/>
                </a:solidFill>
                <a:latin typeface="Symbol"/>
                <a:cs typeface="Symbol"/>
              </a:rPr>
              <a:t></a:t>
            </a:r>
            <a:r>
              <a:rPr dirty="0" sz="1000" spc="10">
                <a:solidFill>
                  <a:srgbClr val="010202"/>
                </a:solidFill>
                <a:latin typeface="Times New Roman"/>
                <a:cs typeface="Times New Roman"/>
              </a:rPr>
              <a:t>=0.99.</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At </a:t>
            </a:r>
            <a:r>
              <a:rPr dirty="0" sz="1000" spc="-10">
                <a:solidFill>
                  <a:srgbClr val="010202"/>
                </a:solidFill>
                <a:latin typeface="Times New Roman"/>
                <a:cs typeface="Times New Roman"/>
              </a:rPr>
              <a:t>temperatures lower than the eutectic temperature of  </a:t>
            </a:r>
            <a:r>
              <a:rPr dirty="0" sz="1000" spc="-20">
                <a:solidFill>
                  <a:srgbClr val="010202"/>
                </a:solidFill>
                <a:latin typeface="Times New Roman"/>
                <a:cs typeface="Times New Roman"/>
              </a:rPr>
              <a:t>789 </a:t>
            </a:r>
            <a:r>
              <a:rPr dirty="0" sz="1000" spc="-5">
                <a:solidFill>
                  <a:srgbClr val="010202"/>
                </a:solidFill>
                <a:latin typeface="Times New Roman"/>
                <a:cs typeface="Times New Roman"/>
              </a:rPr>
              <a:t>K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liquid phase </a:t>
            </a:r>
            <a:r>
              <a:rPr dirty="0" sz="1000" spc="-15">
                <a:solidFill>
                  <a:srgbClr val="010202"/>
                </a:solidFill>
                <a:latin typeface="Times New Roman"/>
                <a:cs typeface="Times New Roman"/>
              </a:rPr>
              <a:t>is </a:t>
            </a:r>
            <a:r>
              <a:rPr dirty="0" sz="1000" spc="-20">
                <a:solidFill>
                  <a:srgbClr val="010202"/>
                </a:solidFill>
                <a:latin typeface="Times New Roman"/>
                <a:cs typeface="Times New Roman"/>
              </a:rPr>
              <a:t>not </a:t>
            </a:r>
            <a:r>
              <a:rPr dirty="0" sz="1000" spc="-30">
                <a:solidFill>
                  <a:srgbClr val="010202"/>
                </a:solidFill>
                <a:latin typeface="Times New Roman"/>
                <a:cs typeface="Times New Roman"/>
              </a:rPr>
              <a:t>stable, </a:t>
            </a:r>
            <a:r>
              <a:rPr dirty="0" sz="1000" spc="-25">
                <a:solidFill>
                  <a:srgbClr val="010202"/>
                </a:solidFill>
                <a:latin typeface="Times New Roman"/>
                <a:cs typeface="Times New Roman"/>
              </a:rPr>
              <a:t>and, </a:t>
            </a:r>
            <a:r>
              <a:rPr dirty="0" sz="1000" spc="-30">
                <a:solidFill>
                  <a:srgbClr val="010202"/>
                </a:solidFill>
                <a:latin typeface="Times New Roman"/>
                <a:cs typeface="Times New Roman"/>
              </a:rPr>
              <a:t>depending </a:t>
            </a:r>
            <a:r>
              <a:rPr dirty="0" sz="1000" spc="-15">
                <a:solidFill>
                  <a:srgbClr val="010202"/>
                </a:solidFill>
                <a:latin typeface="Times New Roman"/>
                <a:cs typeface="Times New Roman"/>
              </a:rPr>
              <a:t>on </a:t>
            </a:r>
            <a:r>
              <a:rPr dirty="0" sz="1000" spc="-20">
                <a:solidFill>
                  <a:srgbClr val="010202"/>
                </a:solidFill>
                <a:latin typeface="Times New Roman"/>
                <a:cs typeface="Times New Roman"/>
              </a:rPr>
              <a:t>its </a:t>
            </a:r>
            <a:r>
              <a:rPr dirty="0" sz="1000" spc="-30">
                <a:solidFill>
                  <a:srgbClr val="010202"/>
                </a:solidFill>
                <a:latin typeface="Times New Roman"/>
                <a:cs typeface="Times New Roman"/>
              </a:rPr>
              <a:t>composition,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system exists </a:t>
            </a:r>
            <a:r>
              <a:rPr dirty="0" sz="1000" spc="-30">
                <a:solidFill>
                  <a:srgbClr val="010202"/>
                </a:solidFill>
                <a:latin typeface="Times New Roman"/>
                <a:cs typeface="Times New Roman"/>
              </a:rPr>
              <a:t>as  </a:t>
            </a:r>
            <a:r>
              <a:rPr dirty="0" sz="1000" spc="65">
                <a:solidFill>
                  <a:srgbClr val="010202"/>
                </a:solidFill>
                <a:latin typeface="Times New Roman"/>
                <a:cs typeface="Times New Roman"/>
              </a:rPr>
              <a:t>a, </a:t>
            </a:r>
            <a:r>
              <a:rPr dirty="0" sz="1000" spc="40">
                <a:solidFill>
                  <a:srgbClr val="010202"/>
                </a:solidFill>
                <a:latin typeface="Times New Roman"/>
                <a:cs typeface="Times New Roman"/>
              </a:rPr>
              <a:t>a+a</a:t>
            </a:r>
            <a:r>
              <a:rPr dirty="0" sz="1000" spc="40">
                <a:solidFill>
                  <a:srgbClr val="010202"/>
                </a:solidFill>
                <a:latin typeface="Symbol"/>
                <a:cs typeface="Symbol"/>
              </a:rPr>
              <a:t></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or </a:t>
            </a:r>
            <a:r>
              <a:rPr dirty="0" sz="1000" spc="35">
                <a:solidFill>
                  <a:srgbClr val="010202"/>
                </a:solidFill>
                <a:latin typeface="Times New Roman"/>
                <a:cs typeface="Times New Roman"/>
              </a:rPr>
              <a:t>a</a:t>
            </a:r>
            <a:r>
              <a:rPr dirty="0" sz="1000" spc="35">
                <a:solidFill>
                  <a:srgbClr val="010202"/>
                </a:solidFill>
                <a:latin typeface="Symbol"/>
                <a:cs typeface="Symbol"/>
              </a:rPr>
              <a:t></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monotectic </a:t>
            </a:r>
            <a:r>
              <a:rPr dirty="0" sz="1000" spc="-20">
                <a:solidFill>
                  <a:srgbClr val="010202"/>
                </a:solidFill>
                <a:latin typeface="Times New Roman"/>
                <a:cs typeface="Times New Roman"/>
              </a:rPr>
              <a:t>and </a:t>
            </a:r>
            <a:r>
              <a:rPr dirty="0" sz="1000" spc="-30">
                <a:solidFill>
                  <a:srgbClr val="010202"/>
                </a:solidFill>
                <a:latin typeface="Times New Roman"/>
                <a:cs typeface="Times New Roman"/>
              </a:rPr>
              <a:t>eutectic equilibria </a:t>
            </a:r>
            <a:r>
              <a:rPr dirty="0" sz="1000" spc="-20">
                <a:solidFill>
                  <a:srgbClr val="010202"/>
                </a:solidFill>
                <a:latin typeface="Times New Roman"/>
                <a:cs typeface="Times New Roman"/>
              </a:rPr>
              <a:t>are </a:t>
            </a:r>
            <a:r>
              <a:rPr dirty="0" sz="1000" spc="-25">
                <a:solidFill>
                  <a:srgbClr val="010202"/>
                </a:solidFill>
                <a:latin typeface="Times New Roman"/>
                <a:cs typeface="Times New Roman"/>
              </a:rPr>
              <a:t>shown </a:t>
            </a:r>
            <a:r>
              <a:rPr dirty="0" sz="1000" spc="-15">
                <a:solidFill>
                  <a:srgbClr val="010202"/>
                </a:solidFill>
                <a:latin typeface="Times New Roman"/>
                <a:cs typeface="Times New Roman"/>
              </a:rPr>
              <a:t>in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phase </a:t>
            </a:r>
            <a:r>
              <a:rPr dirty="0" sz="1000" spc="-30">
                <a:solidFill>
                  <a:srgbClr val="010202"/>
                </a:solidFill>
                <a:latin typeface="Times New Roman"/>
                <a:cs typeface="Times New Roman"/>
              </a:rPr>
              <a:t>diagram </a:t>
            </a:r>
            <a:r>
              <a:rPr dirty="0" sz="1000" spc="-15">
                <a:solidFill>
                  <a:srgbClr val="010202"/>
                </a:solidFill>
                <a:latin typeface="Times New Roman"/>
                <a:cs typeface="Times New Roman"/>
              </a:rPr>
              <a:t>in </a:t>
            </a:r>
            <a:r>
              <a:rPr dirty="0" sz="1000" spc="-30">
                <a:solidFill>
                  <a:srgbClr val="010202"/>
                </a:solidFill>
                <a:latin typeface="Times New Roman"/>
                <a:cs typeface="Times New Roman"/>
              </a:rPr>
              <a:t>Fig.  </a:t>
            </a:r>
            <a:r>
              <a:rPr dirty="0" sz="1000">
                <a:solidFill>
                  <a:srgbClr val="010202"/>
                </a:solidFill>
                <a:latin typeface="Times New Roman"/>
                <a:cs typeface="Times New Roman"/>
              </a:rPr>
              <a:t>10.22</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endParaRPr sz="1000">
              <a:latin typeface="Times New Roman"/>
              <a:cs typeface="Times New Roman"/>
            </a:endParaRPr>
          </a:p>
          <a:p>
            <a:pPr algn="r" marR="45085">
              <a:lnSpc>
                <a:spcPct val="100000"/>
              </a:lnSpc>
              <a:spcBef>
                <a:spcPts val="375"/>
              </a:spcBef>
            </a:pPr>
            <a:r>
              <a:rPr dirty="0" sz="1000">
                <a:solidFill>
                  <a:srgbClr val="010202"/>
                </a:solidFill>
                <a:latin typeface="Times New Roman"/>
                <a:cs typeface="Times New Roman"/>
              </a:rPr>
              <a:t>The  influence  of  systematic  changes  in  the  values  of  </a:t>
            </a:r>
            <a:r>
              <a:rPr dirty="0" sz="1000" spc="50">
                <a:solidFill>
                  <a:srgbClr val="010202"/>
                </a:solidFill>
                <a:latin typeface="Times New Roman"/>
                <a:cs typeface="Times New Roman"/>
              </a:rPr>
              <a:t>fi</a:t>
            </a:r>
            <a:r>
              <a:rPr dirty="0" baseline="-33333" sz="1125" spc="75" i="1">
                <a:solidFill>
                  <a:srgbClr val="010202"/>
                </a:solidFill>
                <a:latin typeface="Times New Roman"/>
                <a:cs typeface="Times New Roman"/>
              </a:rPr>
              <a:t>l   </a:t>
            </a:r>
            <a:r>
              <a:rPr dirty="0" sz="1000">
                <a:solidFill>
                  <a:srgbClr val="010202"/>
                </a:solidFill>
                <a:latin typeface="Times New Roman"/>
                <a:cs typeface="Times New Roman"/>
              </a:rPr>
              <a:t>and  </a:t>
            </a:r>
            <a:r>
              <a:rPr dirty="0" sz="1000" spc="50">
                <a:solidFill>
                  <a:srgbClr val="010202"/>
                </a:solidFill>
                <a:latin typeface="Times New Roman"/>
                <a:cs typeface="Times New Roman"/>
              </a:rPr>
              <a:t>fi</a:t>
            </a:r>
            <a:r>
              <a:rPr dirty="0" baseline="-33333" sz="1125" spc="75" i="1">
                <a:solidFill>
                  <a:srgbClr val="010202"/>
                </a:solidFill>
                <a:latin typeface="Times New Roman"/>
                <a:cs typeface="Times New Roman"/>
              </a:rPr>
              <a:t>s   </a:t>
            </a:r>
            <a:r>
              <a:rPr dirty="0" sz="1000" spc="-5">
                <a:solidFill>
                  <a:srgbClr val="010202"/>
                </a:solidFill>
                <a:latin typeface="Times New Roman"/>
                <a:cs typeface="Times New Roman"/>
              </a:rPr>
              <a:t>on   the  </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phase</a:t>
            </a:r>
            <a:endParaRPr sz="1000">
              <a:latin typeface="Times New Roman"/>
              <a:cs typeface="Times New Roman"/>
            </a:endParaRPr>
          </a:p>
          <a:p>
            <a:pPr algn="just" marL="50800" marR="45085">
              <a:lnSpc>
                <a:spcPct val="100000"/>
              </a:lnSpc>
              <a:spcBef>
                <a:spcPts val="370"/>
              </a:spcBef>
            </a:pPr>
            <a:r>
              <a:rPr dirty="0" sz="1000" spc="-5">
                <a:solidFill>
                  <a:srgbClr val="010202"/>
                </a:solidFill>
                <a:latin typeface="Times New Roman"/>
                <a:cs typeface="Times New Roman"/>
              </a:rPr>
              <a:t>relationships which occur in the binary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which forms regular solid and </a:t>
            </a:r>
            <a:r>
              <a:rPr dirty="0" sz="1000" spc="-5">
                <a:solidFill>
                  <a:srgbClr val="010202"/>
                </a:solidFill>
                <a:latin typeface="Times New Roman"/>
                <a:cs typeface="Times New Roman"/>
              </a:rPr>
              <a:t>liquid  solutions is shown in Fig. 10.23.* In moving from the bottom of any column to the top,  </a:t>
            </a:r>
            <a:r>
              <a:rPr dirty="0" sz="1000">
                <a:solidFill>
                  <a:srgbClr val="010202"/>
                </a:solidFill>
                <a:latin typeface="Times New Roman"/>
                <a:cs typeface="Times New Roman"/>
              </a:rPr>
              <a:t>the value of </a:t>
            </a:r>
            <a:r>
              <a:rPr dirty="0" sz="1000" spc="50">
                <a:solidFill>
                  <a:srgbClr val="010202"/>
                </a:solidFill>
                <a:latin typeface="Times New Roman"/>
                <a:cs typeface="Times New Roman"/>
              </a:rPr>
              <a:t>fi</a:t>
            </a:r>
            <a:r>
              <a:rPr dirty="0" baseline="-33333" sz="1125" spc="75" i="1">
                <a:solidFill>
                  <a:srgbClr val="010202"/>
                </a:solidFill>
                <a:latin typeface="Times New Roman"/>
                <a:cs typeface="Times New Roman"/>
              </a:rPr>
              <a:t>s  </a:t>
            </a:r>
            <a:r>
              <a:rPr dirty="0" sz="1000" spc="-5">
                <a:solidFill>
                  <a:srgbClr val="010202"/>
                </a:solidFill>
                <a:latin typeface="Times New Roman"/>
                <a:cs typeface="Times New Roman"/>
              </a:rPr>
              <a:t>becomes  more  positive  at  constant  </a:t>
            </a:r>
            <a:r>
              <a:rPr dirty="0" sz="1000" spc="35">
                <a:solidFill>
                  <a:srgbClr val="010202"/>
                </a:solidFill>
                <a:latin typeface="Times New Roman"/>
                <a:cs typeface="Times New Roman"/>
              </a:rPr>
              <a:t>fi</a:t>
            </a:r>
            <a:r>
              <a:rPr dirty="0" baseline="-33333" sz="1125" spc="52" i="1">
                <a:solidFill>
                  <a:srgbClr val="010202"/>
                </a:solidFill>
                <a:latin typeface="Times New Roman"/>
                <a:cs typeface="Times New Roman"/>
              </a:rPr>
              <a:t>l</a:t>
            </a:r>
            <a:r>
              <a:rPr dirty="0" sz="1000" spc="35">
                <a:solidFill>
                  <a:srgbClr val="010202"/>
                </a:solidFill>
                <a:latin typeface="Times New Roman"/>
                <a:cs typeface="Times New Roman"/>
              </a:rPr>
              <a:t>, </a:t>
            </a:r>
            <a:r>
              <a:rPr dirty="0" sz="1000">
                <a:solidFill>
                  <a:srgbClr val="010202"/>
                </a:solidFill>
                <a:latin typeface="Times New Roman"/>
                <a:cs typeface="Times New Roman"/>
              </a:rPr>
              <a:t>and in moving from left to</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right</a:t>
            </a:r>
            <a:endParaRPr sz="1000">
              <a:latin typeface="Times New Roman"/>
              <a:cs typeface="Times New Roman"/>
            </a:endParaRPr>
          </a:p>
          <a:p>
            <a:pPr algn="r" marR="45085">
              <a:lnSpc>
                <a:spcPct val="100000"/>
              </a:lnSpc>
              <a:spcBef>
                <a:spcPts val="370"/>
              </a:spcBef>
            </a:pPr>
            <a:r>
              <a:rPr dirty="0" sz="1000">
                <a:solidFill>
                  <a:srgbClr val="010202"/>
                </a:solidFill>
                <a:latin typeface="Times New Roman"/>
                <a:cs typeface="Times New Roman"/>
              </a:rPr>
              <a:t>along</a:t>
            </a:r>
            <a:r>
              <a:rPr dirty="0" sz="1000" spc="125">
                <a:solidFill>
                  <a:srgbClr val="010202"/>
                </a:solidFill>
                <a:latin typeface="Times New Roman"/>
                <a:cs typeface="Times New Roman"/>
              </a:rPr>
              <a:t> </a:t>
            </a:r>
            <a:r>
              <a:rPr dirty="0" sz="1000">
                <a:solidFill>
                  <a:srgbClr val="010202"/>
                </a:solidFill>
                <a:latin typeface="Times New Roman"/>
                <a:cs typeface="Times New Roman"/>
              </a:rPr>
              <a:t>any</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row</a:t>
            </a:r>
            <a:r>
              <a:rPr dirty="0" sz="1000" spc="1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125">
                <a:solidFill>
                  <a:srgbClr val="010202"/>
                </a:solidFill>
                <a:latin typeface="Times New Roman"/>
                <a:cs typeface="Times New Roman"/>
              </a:rPr>
              <a:t> </a:t>
            </a:r>
            <a:r>
              <a:rPr dirty="0" sz="1000">
                <a:solidFill>
                  <a:srgbClr val="010202"/>
                </a:solidFill>
                <a:latin typeface="Times New Roman"/>
                <a:cs typeface="Times New Roman"/>
              </a:rPr>
              <a:t>of</a:t>
            </a:r>
            <a:r>
              <a:rPr dirty="0" sz="1000" spc="125">
                <a:solidFill>
                  <a:srgbClr val="010202"/>
                </a:solidFill>
                <a:latin typeface="Times New Roman"/>
                <a:cs typeface="Times New Roman"/>
              </a:rPr>
              <a:t> </a:t>
            </a:r>
            <a:r>
              <a:rPr dirty="0" sz="1000" spc="50">
                <a:solidFill>
                  <a:srgbClr val="010202"/>
                </a:solidFill>
                <a:latin typeface="Times New Roman"/>
                <a:cs typeface="Times New Roman"/>
              </a:rPr>
              <a:t>fi</a:t>
            </a:r>
            <a:r>
              <a:rPr dirty="0" sz="1000" spc="50" i="1">
                <a:solidFill>
                  <a:srgbClr val="010202"/>
                </a:solidFill>
                <a:latin typeface="Times New Roman"/>
                <a:cs typeface="Times New Roman"/>
              </a:rPr>
              <a:t>l</a:t>
            </a:r>
            <a:r>
              <a:rPr dirty="0" sz="1000" spc="130" i="1">
                <a:solidFill>
                  <a:srgbClr val="010202"/>
                </a:solidFill>
                <a:latin typeface="Times New Roman"/>
                <a:cs typeface="Times New Roman"/>
              </a:rPr>
              <a:t> </a:t>
            </a:r>
            <a:r>
              <a:rPr dirty="0" sz="1000" spc="-5">
                <a:solidFill>
                  <a:srgbClr val="010202"/>
                </a:solidFill>
                <a:latin typeface="Times New Roman"/>
                <a:cs typeface="Times New Roman"/>
              </a:rPr>
              <a:t>becomes</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more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positive</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120">
                <a:solidFill>
                  <a:srgbClr val="010202"/>
                </a:solidFill>
                <a:latin typeface="Times New Roman"/>
                <a:cs typeface="Times New Roman"/>
              </a:rPr>
              <a:t> </a:t>
            </a:r>
            <a:r>
              <a:rPr dirty="0" sz="1000" spc="35">
                <a:solidFill>
                  <a:srgbClr val="010202"/>
                </a:solidFill>
                <a:latin typeface="Times New Roman"/>
                <a:cs typeface="Times New Roman"/>
              </a:rPr>
              <a:t>fi</a:t>
            </a:r>
            <a:r>
              <a:rPr dirty="0" baseline="-33333" sz="1125" spc="52" i="1">
                <a:solidFill>
                  <a:srgbClr val="010202"/>
                </a:solidFill>
                <a:latin typeface="Times New Roman"/>
                <a:cs typeface="Times New Roman"/>
              </a:rPr>
              <a:t>s</a:t>
            </a:r>
            <a:r>
              <a:rPr dirty="0" sz="1000" spc="35">
                <a:solidFill>
                  <a:srgbClr val="010202"/>
                </a:solidFill>
                <a:latin typeface="Times New Roman"/>
                <a:cs typeface="Times New Roman"/>
              </a:rPr>
              <a:t>.</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sequence</a:t>
            </a:r>
            <a:endParaRPr sz="1000">
              <a:latin typeface="Times New Roman"/>
              <a:cs typeface="Times New Roman"/>
            </a:endParaRPr>
          </a:p>
          <a:p>
            <a:pPr algn="just" marL="50800" marR="43815">
              <a:lnSpc>
                <a:spcPct val="100000"/>
              </a:lnSpc>
              <a:spcBef>
                <a:spcPts val="370"/>
              </a:spcBef>
            </a:pPr>
            <a:r>
              <a:rPr dirty="0" sz="1000">
                <a:solidFill>
                  <a:srgbClr val="010202"/>
                </a:solidFill>
                <a:latin typeface="Times New Roman"/>
                <a:cs typeface="Times New Roman"/>
              </a:rPr>
              <a:t>Figs. 10.23</a:t>
            </a:r>
            <a:r>
              <a:rPr dirty="0" sz="1000" i="1">
                <a:solidFill>
                  <a:srgbClr val="010202"/>
                </a:solidFill>
                <a:latin typeface="Times New Roman"/>
                <a:cs typeface="Times New Roman"/>
              </a:rPr>
              <a:t>a–e, </a:t>
            </a:r>
            <a:r>
              <a:rPr dirty="0" sz="1000" spc="-5">
                <a:solidFill>
                  <a:srgbClr val="010202"/>
                </a:solidFill>
                <a:latin typeface="Times New Roman"/>
                <a:cs typeface="Times New Roman"/>
              </a:rPr>
              <a:t>the liquid solutions become increasing less stable relative to the solid  </a:t>
            </a:r>
            <a:r>
              <a:rPr dirty="0" sz="1000">
                <a:solidFill>
                  <a:srgbClr val="010202"/>
                </a:solidFill>
                <a:latin typeface="Times New Roman"/>
                <a:cs typeface="Times New Roman"/>
              </a:rPr>
              <a:t>phases with the consequence that the eutectic temperature is increased and, in the  </a:t>
            </a:r>
            <a:r>
              <a:rPr dirty="0" sz="1000" spc="-5">
                <a:solidFill>
                  <a:srgbClr val="010202"/>
                </a:solidFill>
                <a:latin typeface="Times New Roman"/>
                <a:cs typeface="Times New Roman"/>
              </a:rPr>
              <a:t>transition from Fig. 10.23</a:t>
            </a:r>
            <a:r>
              <a:rPr dirty="0" sz="1000" spc="-5" i="1">
                <a:solidFill>
                  <a:srgbClr val="010202"/>
                </a:solidFill>
                <a:latin typeface="Times New Roman"/>
                <a:cs typeface="Times New Roman"/>
              </a:rPr>
              <a:t>d–e, </a:t>
            </a:r>
            <a:r>
              <a:rPr dirty="0" sz="1000" spc="-5">
                <a:solidFill>
                  <a:srgbClr val="010202"/>
                </a:solidFill>
                <a:latin typeface="Times New Roman"/>
                <a:cs typeface="Times New Roman"/>
              </a:rPr>
              <a:t>the A-liquidus becomes unstable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monotectic  </a:t>
            </a:r>
            <a:r>
              <a:rPr dirty="0" sz="1000">
                <a:solidFill>
                  <a:srgbClr val="010202"/>
                </a:solidFill>
                <a:latin typeface="Times New Roman"/>
                <a:cs typeface="Times New Roman"/>
              </a:rPr>
              <a:t>equilibrium occurs. Similarly in the sequence Fig. </a:t>
            </a:r>
            <a:r>
              <a:rPr dirty="0" sz="1000" spc="-5">
                <a:solidFill>
                  <a:srgbClr val="010202"/>
                </a:solidFill>
                <a:latin typeface="Times New Roman"/>
                <a:cs typeface="Times New Roman"/>
              </a:rPr>
              <a:t>10.23</a:t>
            </a:r>
            <a:r>
              <a:rPr dirty="0" sz="1000" spc="-5" i="1">
                <a:solidFill>
                  <a:srgbClr val="010202"/>
                </a:solidFill>
                <a:latin typeface="Times New Roman"/>
                <a:cs typeface="Times New Roman"/>
              </a:rPr>
              <a:t>h–i </a:t>
            </a:r>
            <a:r>
              <a:rPr dirty="0" sz="1000">
                <a:solidFill>
                  <a:srgbClr val="010202"/>
                </a:solidFill>
                <a:latin typeface="Times New Roman"/>
                <a:cs typeface="Times New Roman"/>
              </a:rPr>
              <a:t>the temperature at which the  three-phase equilibrium occurs is increased from 633 to 799 </a:t>
            </a:r>
            <a:r>
              <a:rPr dirty="0" sz="1000" spc="-5">
                <a:solidFill>
                  <a:srgbClr val="010202"/>
                </a:solidFill>
                <a:latin typeface="Times New Roman"/>
                <a:cs typeface="Times New Roman"/>
              </a:rPr>
              <a:t>K </a:t>
            </a:r>
            <a:r>
              <a:rPr dirty="0" sz="1000">
                <a:solidFill>
                  <a:srgbClr val="010202"/>
                </a:solidFill>
                <a:latin typeface="Times New Roman"/>
                <a:cs typeface="Times New Roman"/>
              </a:rPr>
              <a:t>with the consequence </a:t>
            </a:r>
            <a:r>
              <a:rPr dirty="0" sz="1000" spc="-5">
                <a:solidFill>
                  <a:srgbClr val="010202"/>
                </a:solidFill>
                <a:latin typeface="Times New Roman"/>
                <a:cs typeface="Times New Roman"/>
              </a:rPr>
              <a:t>that  the eutectic equilibrium in Fig. 10.23</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becomes a peritectic equilibrium in Fig. </a:t>
            </a:r>
            <a:r>
              <a:rPr dirty="0" sz="1000" spc="-5">
                <a:solidFill>
                  <a:srgbClr val="010202"/>
                </a:solidFill>
                <a:latin typeface="Times New Roman"/>
                <a:cs typeface="Times New Roman"/>
              </a:rPr>
              <a:t>10.23</a:t>
            </a:r>
            <a:r>
              <a:rPr dirty="0" sz="1000" spc="-5" i="1">
                <a:solidFill>
                  <a:srgbClr val="010202"/>
                </a:solidFill>
                <a:latin typeface="Times New Roman"/>
                <a:cs typeface="Times New Roman"/>
              </a:rPr>
              <a:t>i,  </a:t>
            </a:r>
            <a:r>
              <a:rPr dirty="0" sz="1000">
                <a:solidFill>
                  <a:srgbClr val="010202"/>
                </a:solidFill>
                <a:latin typeface="Times New Roman"/>
                <a:cs typeface="Times New Roman"/>
              </a:rPr>
              <a:t>and in Fig. 10.23</a:t>
            </a:r>
            <a:r>
              <a:rPr dirty="0" sz="1000" i="1">
                <a:solidFill>
                  <a:srgbClr val="010202"/>
                </a:solidFill>
                <a:latin typeface="Times New Roman"/>
                <a:cs typeface="Times New Roman"/>
              </a:rPr>
              <a:t>j </a:t>
            </a:r>
            <a:r>
              <a:rPr dirty="0" sz="1000" spc="-5">
                <a:solidFill>
                  <a:srgbClr val="010202"/>
                </a:solidFill>
                <a:latin typeface="Times New Roman"/>
                <a:cs typeface="Times New Roman"/>
              </a:rPr>
              <a:t>the immiscibility in the solid state disappears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temperature below  that at which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peritectic equilibrium could </a:t>
            </a:r>
            <a:r>
              <a:rPr dirty="0" sz="1000" spc="-15">
                <a:solidFill>
                  <a:srgbClr val="010202"/>
                </a:solidFill>
                <a:latin typeface="Times New Roman"/>
                <a:cs typeface="Times New Roman"/>
              </a:rPr>
              <a:t>occur. </a:t>
            </a:r>
            <a:r>
              <a:rPr dirty="0" sz="1000" spc="-5">
                <a:solidFill>
                  <a:srgbClr val="010202"/>
                </a:solidFill>
                <a:latin typeface="Times New Roman"/>
                <a:cs typeface="Times New Roman"/>
              </a:rPr>
              <a:t>Also, with </a:t>
            </a:r>
            <a:r>
              <a:rPr dirty="0" sz="1000" spc="25">
                <a:solidFill>
                  <a:srgbClr val="010202"/>
                </a:solidFill>
                <a:latin typeface="Times New Roman"/>
                <a:cs typeface="Times New Roman"/>
              </a:rPr>
              <a:t>fi</a:t>
            </a:r>
            <a:r>
              <a:rPr dirty="0" baseline="-33333" sz="1125" spc="37" i="1">
                <a:solidFill>
                  <a:srgbClr val="010202"/>
                </a:solidFill>
                <a:latin typeface="Times New Roman"/>
                <a:cs typeface="Times New Roman"/>
              </a:rPr>
              <a:t>l</a:t>
            </a:r>
            <a:r>
              <a:rPr dirty="0" sz="1000" spc="25">
                <a:solidFill>
                  <a:srgbClr val="010202"/>
                </a:solidFill>
                <a:latin typeface="Times New Roman"/>
                <a:cs typeface="Times New Roman"/>
              </a:rPr>
              <a:t>=20 </a:t>
            </a:r>
            <a:r>
              <a:rPr dirty="0" sz="1000" spc="-5">
                <a:solidFill>
                  <a:srgbClr val="010202"/>
                </a:solidFill>
                <a:latin typeface="Times New Roman"/>
                <a:cs typeface="Times New Roman"/>
              </a:rPr>
              <a:t>kJ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10.23</a:t>
            </a:r>
            <a:r>
              <a:rPr dirty="0" sz="1000" spc="-5" i="1">
                <a:solidFill>
                  <a:srgbClr val="010202"/>
                </a:solidFill>
                <a:latin typeface="Times New Roman"/>
                <a:cs typeface="Times New Roman"/>
              </a:rPr>
              <a:t>j,  </a:t>
            </a:r>
            <a:r>
              <a:rPr dirty="0" sz="1000" spc="-5">
                <a:solidFill>
                  <a:srgbClr val="010202"/>
                </a:solidFill>
                <a:latin typeface="Times New Roman"/>
                <a:cs typeface="Times New Roman"/>
              </a:rPr>
              <a:t>liquid immiscibility occurs at temperatures lower than 20,000/(2×8.3144)=1202 K, and  </a:t>
            </a:r>
            <a:r>
              <a:rPr dirty="0" sz="1000">
                <a:solidFill>
                  <a:srgbClr val="010202"/>
                </a:solidFill>
                <a:latin typeface="Times New Roman"/>
                <a:cs typeface="Times New Roman"/>
              </a:rPr>
              <a:t>hence</a:t>
            </a:r>
            <a:r>
              <a:rPr dirty="0" sz="1000" spc="35">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a:solidFill>
                  <a:srgbClr val="010202"/>
                </a:solidFill>
                <a:latin typeface="Times New Roman"/>
                <a:cs typeface="Times New Roman"/>
              </a:rPr>
              <a:t>monotectic</a:t>
            </a:r>
            <a:r>
              <a:rPr dirty="0" sz="1000" spc="30">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35">
                <a:solidFill>
                  <a:srgbClr val="010202"/>
                </a:solidFill>
                <a:latin typeface="Times New Roman"/>
                <a:cs typeface="Times New Roman"/>
              </a:rPr>
              <a:t> </a:t>
            </a:r>
            <a:r>
              <a:rPr dirty="0" sz="1000">
                <a:solidFill>
                  <a:srgbClr val="010202"/>
                </a:solidFill>
                <a:latin typeface="Times New Roman"/>
                <a:cs typeface="Times New Roman"/>
              </a:rPr>
              <a:t>occurs</a:t>
            </a:r>
            <a:r>
              <a:rPr dirty="0" sz="1000" spc="40">
                <a:solidFill>
                  <a:srgbClr val="010202"/>
                </a:solidFill>
                <a:latin typeface="Times New Roman"/>
                <a:cs typeface="Times New Roman"/>
              </a:rPr>
              <a:t> </a:t>
            </a:r>
            <a:r>
              <a:rPr dirty="0" sz="1000">
                <a:solidFill>
                  <a:srgbClr val="010202"/>
                </a:solidFill>
                <a:latin typeface="Times New Roman"/>
                <a:cs typeface="Times New Roman"/>
              </a:rPr>
              <a:t>at</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1190</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35">
                <a:solidFill>
                  <a:srgbClr val="010202"/>
                </a:solidFill>
                <a:latin typeface="Times New Roman"/>
                <a:cs typeface="Times New Roman"/>
              </a:rPr>
              <a:t> </a:t>
            </a:r>
            <a:r>
              <a:rPr dirty="0" sz="1000">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a:solidFill>
                  <a:srgbClr val="010202"/>
                </a:solidFill>
                <a:latin typeface="Times New Roman"/>
                <a:cs typeface="Times New Roman"/>
              </a:rPr>
              <a:t>Fig.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10.23</a:t>
            </a:r>
            <a:r>
              <a:rPr dirty="0" sz="1000" spc="-5" i="1">
                <a:solidFill>
                  <a:srgbClr val="010202"/>
                </a:solidFill>
                <a:latin typeface="Times New Roman"/>
                <a:cs typeface="Times New Roman"/>
              </a:rPr>
              <a:t>k</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three-phase</a:t>
            </a:r>
            <a:r>
              <a:rPr dirty="0" sz="1000" spc="40">
                <a:solidFill>
                  <a:srgbClr val="010202"/>
                </a:solidFill>
                <a:latin typeface="Times New Roman"/>
                <a:cs typeface="Times New Roman"/>
              </a:rPr>
              <a:t> </a:t>
            </a:r>
            <a:r>
              <a:rPr dirty="0" sz="1000" spc="20" i="1">
                <a:solidFill>
                  <a:srgbClr val="010202"/>
                </a:solidFill>
                <a:latin typeface="Times New Roman"/>
                <a:cs typeface="Times New Roman"/>
              </a:rPr>
              <a:t>L</a:t>
            </a:r>
            <a:r>
              <a:rPr dirty="0" baseline="-33333" sz="1125" spc="30">
                <a:solidFill>
                  <a:srgbClr val="010202"/>
                </a:solidFill>
                <a:latin typeface="Times New Roman"/>
                <a:cs typeface="Times New Roman"/>
              </a:rPr>
              <a:t>1</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L</a:t>
            </a:r>
            <a:r>
              <a:rPr dirty="0" baseline="-33333" sz="1125" spc="30">
                <a:solidFill>
                  <a:srgbClr val="010202"/>
                </a:solidFill>
                <a:latin typeface="Times New Roman"/>
                <a:cs typeface="Times New Roman"/>
              </a:rPr>
              <a:t>2</a:t>
            </a:r>
            <a:r>
              <a:rPr dirty="0" sz="1000" spc="20">
                <a:solidFill>
                  <a:srgbClr val="010202"/>
                </a:solidFill>
                <a:latin typeface="Times New Roman"/>
                <a:cs typeface="Times New Roman"/>
              </a:rPr>
              <a:t>-a</a:t>
            </a:r>
            <a:endParaRPr sz="1000">
              <a:latin typeface="Times New Roman"/>
              <a:cs typeface="Times New Roman"/>
            </a:endParaRPr>
          </a:p>
          <a:p>
            <a:pPr algn="r" marR="45085">
              <a:lnSpc>
                <a:spcPct val="100000"/>
              </a:lnSpc>
              <a:spcBef>
                <a:spcPts val="370"/>
              </a:spcBef>
            </a:pPr>
            <a:r>
              <a:rPr dirty="0" sz="1000">
                <a:solidFill>
                  <a:srgbClr val="010202"/>
                </a:solidFill>
                <a:latin typeface="Times New Roman"/>
                <a:cs typeface="Times New Roman"/>
              </a:rPr>
              <a:t>equilibrium  occurs  at  1360  </a:t>
            </a:r>
            <a:r>
              <a:rPr dirty="0" sz="1000" spc="-5">
                <a:solidFill>
                  <a:srgbClr val="010202"/>
                </a:solidFill>
                <a:latin typeface="Times New Roman"/>
                <a:cs typeface="Times New Roman"/>
              </a:rPr>
              <a:t>K,  </a:t>
            </a:r>
            <a:r>
              <a:rPr dirty="0" sz="1000">
                <a:solidFill>
                  <a:srgbClr val="010202"/>
                </a:solidFill>
                <a:latin typeface="Times New Roman"/>
                <a:cs typeface="Times New Roman"/>
              </a:rPr>
              <a:t>which,  being  higher  than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m,(B)</a:t>
            </a:r>
            <a:r>
              <a:rPr dirty="0" sz="1000">
                <a:solidFill>
                  <a:srgbClr val="010202"/>
                </a:solidFill>
                <a:latin typeface="Times New Roman"/>
                <a:cs typeface="Times New Roman"/>
              </a:rPr>
              <a:t>,  produces  a</a:t>
            </a:r>
            <a:r>
              <a:rPr dirty="0" sz="1000" spc="-110">
                <a:solidFill>
                  <a:srgbClr val="010202"/>
                </a:solidFill>
                <a:latin typeface="Times New Roman"/>
                <a:cs typeface="Times New Roman"/>
              </a:rPr>
              <a:t> </a:t>
            </a:r>
            <a:r>
              <a:rPr dirty="0" sz="1000">
                <a:solidFill>
                  <a:srgbClr val="010202"/>
                </a:solidFill>
                <a:latin typeface="Times New Roman"/>
                <a:cs typeface="Times New Roman"/>
              </a:rPr>
              <a:t>syntectic</a:t>
            </a:r>
            <a:endParaRPr sz="1000">
              <a:latin typeface="Times New Roman"/>
              <a:cs typeface="Times New Roman"/>
            </a:endParaRPr>
          </a:p>
          <a:p>
            <a:pPr algn="just" marL="50800" marR="43815">
              <a:lnSpc>
                <a:spcPct val="100000"/>
              </a:lnSpc>
              <a:spcBef>
                <a:spcPts val="375"/>
              </a:spcBef>
            </a:pPr>
            <a:r>
              <a:rPr dirty="0" sz="1000">
                <a:solidFill>
                  <a:srgbClr val="010202"/>
                </a:solidFill>
                <a:latin typeface="Times New Roman"/>
                <a:cs typeface="Times New Roman"/>
              </a:rPr>
              <a:t>equilibrium in which the composition of the a phase lies between the compositions of the  two liquids. In the sequence Figs. 10.23 </a:t>
            </a:r>
            <a:r>
              <a:rPr dirty="0" sz="1000" spc="-5">
                <a:solidFill>
                  <a:srgbClr val="010202"/>
                </a:solidFill>
                <a:latin typeface="Times New Roman"/>
                <a:cs typeface="Times New Roman"/>
              </a:rPr>
              <a:t>(p→ </a:t>
            </a:r>
            <a:r>
              <a:rPr dirty="0" sz="1000" i="1">
                <a:solidFill>
                  <a:srgbClr val="010202"/>
                </a:solidFill>
                <a:latin typeface="Times New Roman"/>
                <a:cs typeface="Times New Roman"/>
              </a:rPr>
              <a:t>l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f</a:t>
            </a:r>
            <a:r>
              <a:rPr dirty="0" sz="1000">
                <a:solidFill>
                  <a:srgbClr val="010202"/>
                </a:solidFill>
                <a:latin typeface="Times New Roman"/>
                <a:cs typeface="Times New Roman"/>
              </a:rPr>
              <a:t>) the solid phase becomes increasingly  less stable than the liquid phase, which </a:t>
            </a:r>
            <a:r>
              <a:rPr dirty="0" sz="1000" spc="-5">
                <a:solidFill>
                  <a:srgbClr val="010202"/>
                </a:solidFill>
                <a:latin typeface="Times New Roman"/>
                <a:cs typeface="Times New Roman"/>
              </a:rPr>
              <a:t>deepens </a:t>
            </a:r>
            <a:r>
              <a:rPr dirty="0" sz="1000">
                <a:solidFill>
                  <a:srgbClr val="010202"/>
                </a:solidFill>
                <a:latin typeface="Times New Roman"/>
                <a:cs typeface="Times New Roman"/>
              </a:rPr>
              <a:t>the depression of the liquidus and solidus  </a:t>
            </a:r>
            <a:r>
              <a:rPr dirty="0" sz="1000" spc="-5">
                <a:solidFill>
                  <a:srgbClr val="010202"/>
                </a:solidFill>
                <a:latin typeface="Times New Roman"/>
                <a:cs typeface="Times New Roman"/>
              </a:rPr>
              <a:t>curves and eventually forms </a:t>
            </a:r>
            <a:r>
              <a:rPr dirty="0" sz="1000">
                <a:solidFill>
                  <a:srgbClr val="010202"/>
                </a:solidFill>
                <a:latin typeface="Times New Roman"/>
                <a:cs typeface="Times New Roman"/>
              </a:rPr>
              <a:t>a </a:t>
            </a:r>
            <a:r>
              <a:rPr dirty="0" sz="1000" spc="-5">
                <a:solidFill>
                  <a:srgbClr val="010202"/>
                </a:solidFill>
                <a:latin typeface="Times New Roman"/>
                <a:cs typeface="Times New Roman"/>
              </a:rPr>
              <a:t>eutectic. Figs. 10.20 and 10.22,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show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relations in Figs. 10.23</a:t>
            </a:r>
            <a:r>
              <a:rPr dirty="0" sz="1000" spc="-5"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and Fig. 10.21 shows the phase  equilibria occurring between those in Fig. 10.23</a:t>
            </a:r>
            <a:r>
              <a:rPr dirty="0" sz="1000" spc="-5" i="1">
                <a:solidFill>
                  <a:srgbClr val="010202"/>
                </a:solidFill>
                <a:latin typeface="Times New Roman"/>
                <a:cs typeface="Times New Roman"/>
              </a:rPr>
              <a:t>l </a:t>
            </a:r>
            <a:r>
              <a:rPr dirty="0" sz="1000" spc="-5">
                <a:solidFill>
                  <a:srgbClr val="010202"/>
                </a:solidFill>
                <a:latin typeface="Times New Roman"/>
                <a:cs typeface="Times New Roman"/>
              </a:rPr>
              <a:t>and those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10.23</a:t>
            </a:r>
            <a:r>
              <a:rPr dirty="0" sz="1000" spc="-5" i="1">
                <a:solidFill>
                  <a:srgbClr val="010202"/>
                </a:solidFill>
                <a:latin typeface="Times New Roman"/>
                <a:cs typeface="Times New Roman"/>
              </a:rPr>
              <a:t>f</a:t>
            </a:r>
            <a:r>
              <a:rPr dirty="0" sz="1000" spc="-5">
                <a:solidFill>
                  <a:srgbClr val="010202"/>
                </a:solidFill>
                <a:latin typeface="Times New Roman"/>
                <a:cs typeface="Times New Roman"/>
              </a:rPr>
              <a:t>.</a:t>
            </a:r>
            <a:endParaRPr sz="1000">
              <a:latin typeface="Times New Roman"/>
              <a:cs typeface="Times New Roman"/>
            </a:endParaRPr>
          </a:p>
        </p:txBody>
      </p:sp>
      <p:sp>
        <p:nvSpPr>
          <p:cNvPr id="3" name="object 3"/>
          <p:cNvSpPr txBox="1"/>
          <p:nvPr/>
        </p:nvSpPr>
        <p:spPr>
          <a:xfrm>
            <a:off x="457200" y="7089609"/>
            <a:ext cx="4074795" cy="162560"/>
          </a:xfrm>
          <a:prstGeom prst="rect">
            <a:avLst/>
          </a:prstGeom>
        </p:spPr>
        <p:txBody>
          <a:bodyPr wrap="square" lIns="0" tIns="12700" rIns="0" bIns="0" rtlCol="0" vert="horz">
            <a:spAutoFit/>
          </a:bodyPr>
          <a:lstStyle/>
          <a:p>
            <a:pPr marL="12700">
              <a:lnSpc>
                <a:spcPct val="100000"/>
              </a:lnSpc>
              <a:spcBef>
                <a:spcPts val="100"/>
              </a:spcBef>
            </a:pPr>
            <a:r>
              <a:rPr dirty="0" sz="900">
                <a:solidFill>
                  <a:srgbClr val="010202"/>
                </a:solidFill>
                <a:latin typeface="Times New Roman"/>
                <a:cs typeface="Times New Roman"/>
              </a:rPr>
              <a:t>*A.D.Pelton and </a:t>
            </a:r>
            <a:r>
              <a:rPr dirty="0" sz="900" spc="-15">
                <a:solidFill>
                  <a:srgbClr val="010202"/>
                </a:solidFill>
                <a:latin typeface="Times New Roman"/>
                <a:cs typeface="Times New Roman"/>
              </a:rPr>
              <a:t>W.T.Thompson, </a:t>
            </a:r>
            <a:r>
              <a:rPr dirty="0" sz="900" spc="-10" i="1">
                <a:solidFill>
                  <a:srgbClr val="010202"/>
                </a:solidFill>
                <a:latin typeface="Times New Roman"/>
                <a:cs typeface="Times New Roman"/>
              </a:rPr>
              <a:t>Prog. </a:t>
            </a:r>
            <a:r>
              <a:rPr dirty="0" sz="900" i="1">
                <a:solidFill>
                  <a:srgbClr val="010202"/>
                </a:solidFill>
                <a:latin typeface="Times New Roman"/>
                <a:cs typeface="Times New Roman"/>
              </a:rPr>
              <a:t>Solid State Chem. </a:t>
            </a:r>
            <a:r>
              <a:rPr dirty="0" sz="900">
                <a:solidFill>
                  <a:srgbClr val="010202"/>
                </a:solidFill>
                <a:latin typeface="Times New Roman"/>
                <a:cs typeface="Times New Roman"/>
              </a:rPr>
              <a:t>(1975), vol. 10, part 3, p.</a:t>
            </a:r>
            <a:r>
              <a:rPr dirty="0" sz="900" spc="-20">
                <a:solidFill>
                  <a:srgbClr val="010202"/>
                </a:solidFill>
                <a:latin typeface="Times New Roman"/>
                <a:cs typeface="Times New Roman"/>
              </a:rPr>
              <a:t> </a:t>
            </a:r>
            <a:r>
              <a:rPr dirty="0" sz="900" spc="-10">
                <a:solidFill>
                  <a:srgbClr val="010202"/>
                </a:solidFill>
                <a:latin typeface="Times New Roman"/>
                <a:cs typeface="Times New Roman"/>
              </a:rPr>
              <a:t>119.</a:t>
            </a:r>
            <a:endParaRPr sz="9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352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838200" y="700405"/>
            <a:ext cx="3810000" cy="3771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4484370"/>
            <a:ext cx="4215130" cy="2047875"/>
          </a:xfrm>
          <a:prstGeom prst="rect">
            <a:avLst/>
          </a:prstGeom>
        </p:spPr>
        <p:txBody>
          <a:bodyPr wrap="square" lIns="0" tIns="12700" rIns="0" bIns="0" rtlCol="0" vert="horz">
            <a:spAutoFit/>
          </a:bodyPr>
          <a:lstStyle/>
          <a:p>
            <a:pPr algn="just" marL="903605" marR="55880" indent="-457200">
              <a:lnSpc>
                <a:spcPct val="127099"/>
              </a:lnSpc>
              <a:spcBef>
                <a:spcPts val="100"/>
              </a:spcBef>
            </a:pPr>
            <a:r>
              <a:rPr dirty="0" sz="1000" b="1">
                <a:solidFill>
                  <a:srgbClr val="010202"/>
                </a:solidFill>
                <a:latin typeface="Times New Roman"/>
                <a:cs typeface="Times New Roman"/>
              </a:rPr>
              <a:t>Figure 10.23 </a:t>
            </a:r>
            <a:r>
              <a:rPr dirty="0" sz="1000">
                <a:solidFill>
                  <a:srgbClr val="010202"/>
                </a:solidFill>
                <a:latin typeface="Times New Roman"/>
                <a:cs typeface="Times New Roman"/>
              </a:rPr>
              <a:t>Topological changes in the phase diagram for a system </a:t>
            </a:r>
            <a:r>
              <a:rPr dirty="0" sz="1000" i="1">
                <a:solidFill>
                  <a:srgbClr val="010202"/>
                </a:solidFill>
                <a:latin typeface="Times New Roman"/>
                <a:cs typeface="Times New Roman"/>
              </a:rPr>
              <a:t>A–  </a:t>
            </a:r>
            <a:r>
              <a:rPr dirty="0" sz="1000" i="1">
                <a:solidFill>
                  <a:srgbClr val="010202"/>
                </a:solidFill>
                <a:latin typeface="Times New Roman"/>
                <a:cs typeface="Times New Roman"/>
              </a:rPr>
              <a:t>B </a:t>
            </a:r>
            <a:r>
              <a:rPr dirty="0" sz="1000">
                <a:solidFill>
                  <a:srgbClr val="010202"/>
                </a:solidFill>
                <a:latin typeface="Times New Roman"/>
                <a:cs typeface="Times New Roman"/>
              </a:rPr>
              <a:t>with regular solid and liquid solutions, brought about by  systematic changes in the values of </a:t>
            </a:r>
            <a:r>
              <a:rPr dirty="0" sz="1000" spc="50">
                <a:solidFill>
                  <a:srgbClr val="010202"/>
                </a:solidFill>
                <a:latin typeface="Times New Roman"/>
                <a:cs typeface="Times New Roman"/>
              </a:rPr>
              <a:t>fi</a:t>
            </a:r>
            <a:r>
              <a:rPr dirty="0" baseline="-32407" sz="900" spc="7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spc="35">
                <a:solidFill>
                  <a:srgbClr val="010202"/>
                </a:solidFill>
                <a:latin typeface="Times New Roman"/>
                <a:cs typeface="Times New Roman"/>
              </a:rPr>
              <a:t>fi</a:t>
            </a:r>
            <a:r>
              <a:rPr dirty="0" baseline="-32407" sz="900" spc="52" i="1">
                <a:solidFill>
                  <a:srgbClr val="010202"/>
                </a:solidFill>
                <a:latin typeface="Times New Roman"/>
                <a:cs typeface="Times New Roman"/>
              </a:rPr>
              <a:t>l</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 melting  temperatures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respectively, 800 and 1200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the molar entropies of melting of both components  are 10 J/K. (From A.D.Pelton and W.T.Thompson, </a:t>
            </a:r>
            <a:r>
              <a:rPr dirty="0" sz="1000" i="1">
                <a:solidFill>
                  <a:srgbClr val="010202"/>
                </a:solidFill>
                <a:latin typeface="Times New Roman"/>
                <a:cs typeface="Times New Roman"/>
              </a:rPr>
              <a:t>Prog.  </a:t>
            </a:r>
            <a:r>
              <a:rPr dirty="0" sz="1000" i="1">
                <a:solidFill>
                  <a:srgbClr val="010202"/>
                </a:solidFill>
                <a:latin typeface="Times New Roman"/>
                <a:cs typeface="Times New Roman"/>
              </a:rPr>
              <a:t>Solid State Chem. </a:t>
            </a:r>
            <a:r>
              <a:rPr dirty="0" sz="1000">
                <a:solidFill>
                  <a:srgbClr val="010202"/>
                </a:solidFill>
                <a:latin typeface="Times New Roman"/>
                <a:cs typeface="Times New Roman"/>
              </a:rPr>
              <a:t>(1975), vol. 10, part 3, p.</a:t>
            </a:r>
            <a:r>
              <a:rPr dirty="0" sz="1000" spc="-35">
                <a:solidFill>
                  <a:srgbClr val="010202"/>
                </a:solidFill>
                <a:latin typeface="Times New Roman"/>
                <a:cs typeface="Times New Roman"/>
              </a:rPr>
              <a:t> </a:t>
            </a:r>
            <a:r>
              <a:rPr dirty="0" sz="1000">
                <a:solidFill>
                  <a:srgbClr val="010202"/>
                </a:solidFill>
                <a:latin typeface="Times New Roman"/>
                <a:cs typeface="Times New Roman"/>
              </a:rPr>
              <a:t>119).</a:t>
            </a:r>
            <a:endParaRPr sz="1000">
              <a:latin typeface="Times New Roman"/>
              <a:cs typeface="Times New Roman"/>
            </a:endParaRPr>
          </a:p>
          <a:p>
            <a:pPr>
              <a:lnSpc>
                <a:spcPct val="100000"/>
              </a:lnSpc>
              <a:spcBef>
                <a:spcPts val="25"/>
              </a:spcBef>
            </a:pPr>
            <a:endParaRPr sz="1300">
              <a:latin typeface="Times New Roman"/>
              <a:cs typeface="Times New Roman"/>
            </a:endParaRPr>
          </a:p>
          <a:p>
            <a:pPr marL="1837055">
              <a:lnSpc>
                <a:spcPct val="100000"/>
              </a:lnSpc>
              <a:spcBef>
                <a:spcPts val="5"/>
              </a:spcBef>
            </a:pPr>
            <a:r>
              <a:rPr dirty="0" sz="1000" b="1">
                <a:solidFill>
                  <a:srgbClr val="010202"/>
                </a:solidFill>
                <a:latin typeface="Times New Roman"/>
                <a:cs typeface="Times New Roman"/>
              </a:rPr>
              <a:t>10.8</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55"/>
              </a:spcBef>
            </a:pPr>
            <a:endParaRPr sz="1100">
              <a:latin typeface="Times New Roman"/>
              <a:cs typeface="Times New Roman"/>
            </a:endParaRPr>
          </a:p>
          <a:p>
            <a:pPr marL="25400">
              <a:lnSpc>
                <a:spcPct val="100000"/>
              </a:lnSpc>
            </a:pPr>
            <a:r>
              <a:rPr dirty="0" sz="1000" spc="-5">
                <a:solidFill>
                  <a:srgbClr val="010202"/>
                </a:solidFill>
                <a:latin typeface="Times New Roman"/>
                <a:cs typeface="Times New Roman"/>
              </a:rPr>
              <a:t>1.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formation of binary solution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is given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5" name="object 5"/>
          <p:cNvSpPr/>
          <p:nvPr/>
        </p:nvSpPr>
        <p:spPr>
          <a:xfrm>
            <a:off x="1585594" y="6664642"/>
            <a:ext cx="1885950" cy="1619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57200" y="7029131"/>
            <a:ext cx="128143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2.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7" name="object 7"/>
          <p:cNvSpPr/>
          <p:nvPr/>
        </p:nvSpPr>
        <p:spPr>
          <a:xfrm>
            <a:off x="999807" y="7381557"/>
            <a:ext cx="3057525" cy="16192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9543" y="403223"/>
            <a:ext cx="4676775" cy="933450"/>
          </a:xfrm>
          <a:prstGeom prst="rect">
            <a:avLst/>
          </a:prstGeom>
        </p:spPr>
        <p:txBody>
          <a:bodyPr wrap="square" lIns="0" tIns="12700" rIns="0" bIns="0" rtlCol="0" vert="horz">
            <a:spAutoFit/>
          </a:bodyPr>
          <a:lstStyle/>
          <a:p>
            <a:pPr marL="6223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40" i="1">
                <a:solidFill>
                  <a:srgbClr val="231F20"/>
                </a:solidFill>
                <a:latin typeface="Times New Roman"/>
                <a:cs typeface="Times New Roman"/>
              </a:rPr>
              <a:t> </a:t>
            </a:r>
            <a:r>
              <a:rPr dirty="0" sz="1000">
                <a:solidFill>
                  <a:srgbClr val="231F20"/>
                </a:solidFill>
                <a:latin typeface="Times New Roman"/>
                <a:cs typeface="Times New Roman"/>
              </a:rPr>
              <a:t>335</a:t>
            </a:r>
            <a:endParaRPr sz="1000">
              <a:latin typeface="Times New Roman"/>
              <a:cs typeface="Times New Roman"/>
            </a:endParaRPr>
          </a:p>
          <a:p>
            <a:pPr algn="just" marL="38100" marR="30480">
              <a:lnSpc>
                <a:spcPct val="100000"/>
              </a:lnSpc>
              <a:spcBef>
                <a:spcPts val="775"/>
              </a:spcBef>
            </a:pPr>
            <a:r>
              <a:rPr dirty="0" sz="1000" spc="-5">
                <a:solidFill>
                  <a:srgbClr val="010202"/>
                </a:solidFill>
                <a:latin typeface="Times New Roman"/>
                <a:cs typeface="Times New Roman"/>
              </a:rPr>
              <a:t>to solid as the standard state for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liquid as the standard state for </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 These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relationships  </a:t>
            </a:r>
            <a:r>
              <a:rPr dirty="0" sz="1000">
                <a:solidFill>
                  <a:srgbClr val="010202"/>
                </a:solidFill>
                <a:latin typeface="Times New Roman"/>
                <a:cs typeface="Times New Roman"/>
              </a:rPr>
              <a:t>are drawn in accordance with the assumption that the liquid solutions exhibit Raoultian  ideality and the solid solutions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positive deviations from Raoult’s</a:t>
            </a:r>
            <a:r>
              <a:rPr dirty="0" sz="1000" spc="-20">
                <a:solidFill>
                  <a:srgbClr val="010202"/>
                </a:solidFill>
                <a:latin typeface="Times New Roman"/>
                <a:cs typeface="Times New Roman"/>
              </a:rPr>
              <a:t> </a:t>
            </a:r>
            <a:r>
              <a:rPr dirty="0" sz="1000">
                <a:solidFill>
                  <a:srgbClr val="010202"/>
                </a:solidFill>
                <a:latin typeface="Times New Roman"/>
                <a:cs typeface="Times New Roman"/>
              </a:rPr>
              <a:t>law.</a:t>
            </a:r>
            <a:endParaRPr sz="1000">
              <a:latin typeface="Times New Roman"/>
              <a:cs typeface="Times New Roman"/>
            </a:endParaRPr>
          </a:p>
          <a:p>
            <a:pPr marL="183515">
              <a:lnSpc>
                <a:spcPct val="100000"/>
              </a:lnSpc>
              <a:spcBef>
                <a:spcPts val="370"/>
              </a:spcBef>
            </a:pPr>
            <a:r>
              <a:rPr dirty="0" sz="1000" spc="-5">
                <a:solidFill>
                  <a:srgbClr val="010202"/>
                </a:solidFill>
                <a:latin typeface="Times New Roman"/>
                <a:cs typeface="Times New Roman"/>
              </a:rPr>
              <a:t>As</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30">
                <a:solidFill>
                  <a:srgbClr val="010202"/>
                </a:solidFill>
                <a:latin typeface="Times New Roman"/>
                <a:cs typeface="Times New Roman"/>
              </a:rPr>
              <a:t> </a:t>
            </a:r>
            <a:r>
              <a:rPr dirty="0" sz="1000">
                <a:solidFill>
                  <a:srgbClr val="010202"/>
                </a:solidFill>
                <a:latin typeface="Times New Roman"/>
                <a:cs typeface="Times New Roman"/>
              </a:rPr>
              <a:t>decreases</a:t>
            </a:r>
            <a:r>
              <a:rPr dirty="0" sz="1000" spc="30">
                <a:solidFill>
                  <a:srgbClr val="010202"/>
                </a:solidFill>
                <a:latin typeface="Times New Roman"/>
                <a:cs typeface="Times New Roman"/>
              </a:rPr>
              <a:t> </a:t>
            </a:r>
            <a:r>
              <a:rPr dirty="0" sz="1000">
                <a:solidFill>
                  <a:srgbClr val="010202"/>
                </a:solidFill>
                <a:latin typeface="Times New Roman"/>
                <a:cs typeface="Times New Roman"/>
              </a:rPr>
              <a:t>below</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baseline="-33333" sz="1125" spc="142">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length</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increases</a:t>
            </a:r>
            <a:r>
              <a:rPr dirty="0" sz="1000" spc="30">
                <a:solidFill>
                  <a:srgbClr val="010202"/>
                </a:solidFill>
                <a:latin typeface="Times New Roman"/>
                <a:cs typeface="Times New Roman"/>
              </a:rPr>
              <a:t> </a:t>
            </a:r>
            <a:r>
              <a:rPr dirty="0" sz="1000">
                <a:solidFill>
                  <a:srgbClr val="010202"/>
                </a:solidFill>
                <a:latin typeface="Times New Roman"/>
                <a:cs typeface="Times New Roman"/>
              </a:rPr>
              <a:t>and</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length</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cd</a:t>
            </a:r>
            <a:endParaRPr sz="1000">
              <a:latin typeface="Times New Roman"/>
              <a:cs typeface="Times New Roman"/>
            </a:endParaRPr>
          </a:p>
        </p:txBody>
      </p:sp>
      <p:sp>
        <p:nvSpPr>
          <p:cNvPr id="3" name="object 3"/>
          <p:cNvSpPr txBox="1"/>
          <p:nvPr/>
        </p:nvSpPr>
        <p:spPr>
          <a:xfrm>
            <a:off x="1603209" y="1444650"/>
            <a:ext cx="2905125" cy="143510"/>
          </a:xfrm>
          <a:prstGeom prst="rect">
            <a:avLst/>
          </a:prstGeom>
        </p:spPr>
        <p:txBody>
          <a:bodyPr wrap="square" lIns="0" tIns="15875" rIns="0" bIns="0" rtlCol="0" vert="horz">
            <a:spAutoFit/>
          </a:bodyPr>
          <a:lstStyle/>
          <a:p>
            <a:pPr marL="12700">
              <a:lnSpc>
                <a:spcPct val="100000"/>
              </a:lnSpc>
              <a:spcBef>
                <a:spcPts val="125"/>
              </a:spcBef>
              <a:tabLst>
                <a:tab pos="2489835" algn="l"/>
                <a:tab pos="2727960" algn="l"/>
              </a:tabLst>
            </a:pPr>
            <a:r>
              <a:rPr dirty="0" sz="750" spc="10" i="1">
                <a:solidFill>
                  <a:srgbClr val="010202"/>
                </a:solidFill>
                <a:latin typeface="Times New Roman"/>
                <a:cs typeface="Times New Roman"/>
              </a:rPr>
              <a:t>m(B)</a:t>
            </a:r>
            <a:r>
              <a:rPr dirty="0" sz="750" spc="10" i="1">
                <a:solidFill>
                  <a:srgbClr val="010202"/>
                </a:solidFill>
                <a:latin typeface="Times New Roman"/>
                <a:cs typeface="Times New Roman"/>
              </a:rPr>
              <a:t>	</a:t>
            </a:r>
            <a:r>
              <a:rPr dirty="0" sz="750" spc="10">
                <a:solidFill>
                  <a:srgbClr val="010202"/>
                </a:solidFill>
                <a:latin typeface="Times New Roman"/>
                <a:cs typeface="Times New Roman"/>
              </a:rPr>
              <a:t>2</a:t>
            </a:r>
            <a:r>
              <a:rPr dirty="0" sz="750" spc="10">
                <a:solidFill>
                  <a:srgbClr val="010202"/>
                </a:solidFill>
                <a:latin typeface="Times New Roman"/>
                <a:cs typeface="Times New Roman"/>
              </a:rPr>
              <a:t>	</a:t>
            </a:r>
            <a:r>
              <a:rPr dirty="0" sz="750" spc="5" i="1">
                <a:solidFill>
                  <a:srgbClr val="010202"/>
                </a:solidFill>
                <a:latin typeface="Times New Roman"/>
                <a:cs typeface="Times New Roman"/>
              </a:rPr>
              <a:t>m(B</a:t>
            </a:r>
            <a:endParaRPr sz="750">
              <a:latin typeface="Times New Roman"/>
              <a:cs typeface="Times New Roman"/>
            </a:endParaRPr>
          </a:p>
        </p:txBody>
      </p:sp>
      <p:sp>
        <p:nvSpPr>
          <p:cNvPr id="4" name="object 4"/>
          <p:cNvSpPr txBox="1"/>
          <p:nvPr/>
        </p:nvSpPr>
        <p:spPr>
          <a:xfrm>
            <a:off x="409536" y="1358265"/>
            <a:ext cx="4648835" cy="177800"/>
          </a:xfrm>
          <a:prstGeom prst="rect">
            <a:avLst/>
          </a:prstGeom>
        </p:spPr>
        <p:txBody>
          <a:bodyPr wrap="square" lIns="0" tIns="12700" rIns="0" bIns="0" rtlCol="0" vert="horz">
            <a:spAutoFit/>
          </a:bodyPr>
          <a:lstStyle/>
          <a:p>
            <a:pPr marL="38100">
              <a:lnSpc>
                <a:spcPct val="100000"/>
              </a:lnSpc>
              <a:spcBef>
                <a:spcPts val="100"/>
              </a:spcBef>
              <a:tabLst>
                <a:tab pos="1402715" algn="l"/>
                <a:tab pos="4085590" algn="l"/>
              </a:tabLst>
            </a:pPr>
            <a:r>
              <a:rPr dirty="0" sz="1000">
                <a:solidFill>
                  <a:srgbClr val="010202"/>
                </a:solidFill>
                <a:latin typeface="Times New Roman"/>
                <a:cs typeface="Times New Roman"/>
              </a:rPr>
              <a:t>decreases until,</a:t>
            </a:r>
            <a:r>
              <a:rPr dirty="0" sz="1000" spc="10">
                <a:solidFill>
                  <a:srgbClr val="010202"/>
                </a:solidFill>
                <a:latin typeface="Times New Roman"/>
                <a:cs typeface="Times New Roman"/>
              </a:rPr>
              <a:t> </a:t>
            </a:r>
            <a:r>
              <a:rPr dirty="0" sz="1000">
                <a:solidFill>
                  <a:srgbClr val="010202"/>
                </a:solidFill>
                <a:latin typeface="Times New Roman"/>
                <a:cs typeface="Times New Roman"/>
              </a:rPr>
              <a:t>at</a:t>
            </a:r>
            <a:r>
              <a:rPr dirty="0" sz="1000" spc="5">
                <a:solidFill>
                  <a:srgbClr val="010202"/>
                </a:solidFill>
                <a:latin typeface="Times New Roman"/>
                <a:cs typeface="Times New Roman"/>
              </a:rPr>
              <a:t> </a:t>
            </a:r>
            <a:r>
              <a:rPr dirty="0" sz="1000" i="1">
                <a:solidFill>
                  <a:srgbClr val="010202"/>
                </a:solidFill>
                <a:latin typeface="Times New Roman"/>
                <a:cs typeface="Times New Roman"/>
              </a:rPr>
              <a:t>T=T	</a:t>
            </a:r>
            <a:r>
              <a:rPr dirty="0" sz="1000">
                <a:solidFill>
                  <a:srgbClr val="010202"/>
                </a:solidFill>
                <a:latin typeface="Times New Roman"/>
                <a:cs typeface="Times New Roman"/>
              </a:rPr>
              <a:t>, the points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a:t>
            </a:r>
            <a:r>
              <a:rPr dirty="0" sz="1000" i="1">
                <a:solidFill>
                  <a:srgbClr val="010202"/>
                </a:solidFill>
                <a:latin typeface="Times New Roman"/>
                <a:cs typeface="Times New Roman"/>
              </a:rPr>
              <a:t>d </a:t>
            </a:r>
            <a:r>
              <a:rPr dirty="0" sz="1000">
                <a:solidFill>
                  <a:srgbClr val="010202"/>
                </a:solidFill>
                <a:latin typeface="Times New Roman"/>
                <a:cs typeface="Times New Roman"/>
              </a:rPr>
              <a:t>coincide at 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 At </a:t>
            </a:r>
            <a:r>
              <a:rPr dirty="0" sz="1000" spc="-5" i="1">
                <a:solidFill>
                  <a:srgbClr val="010202"/>
                </a:solidFill>
                <a:latin typeface="Times New Roman"/>
                <a:cs typeface="Times New Roman"/>
              </a:rPr>
              <a:t>T</a:t>
            </a:r>
            <a:r>
              <a:rPr dirty="0" sz="1000" spc="200" i="1">
                <a:solidFill>
                  <a:srgbClr val="010202"/>
                </a:solidFill>
                <a:latin typeface="Times New Roman"/>
                <a:cs typeface="Times New Roman"/>
              </a:rPr>
              <a:t> </a:t>
            </a:r>
            <a:r>
              <a:rPr dirty="0" sz="1000" i="1">
                <a:solidFill>
                  <a:srgbClr val="010202"/>
                </a:solidFill>
                <a:latin typeface="Times New Roman"/>
                <a:cs typeface="Times New Roman"/>
              </a:rPr>
              <a:t>&lt;</a:t>
            </a:r>
            <a:r>
              <a:rPr dirty="0" sz="1000" spc="5" i="1">
                <a:solidFill>
                  <a:srgbClr val="010202"/>
                </a:solidFill>
                <a:latin typeface="Times New Roman"/>
                <a:cs typeface="Times New Roman"/>
              </a:rPr>
              <a:t> </a:t>
            </a:r>
            <a:r>
              <a:rPr dirty="0" sz="1000" spc="-5" i="1">
                <a:solidFill>
                  <a:srgbClr val="010202"/>
                </a:solidFill>
                <a:latin typeface="Times New Roman"/>
                <a:cs typeface="Times New Roman"/>
              </a:rPr>
              <a:t>T	</a:t>
            </a:r>
            <a:r>
              <a:rPr dirty="0" sz="100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point</a:t>
            </a:r>
            <a:endParaRPr sz="1000">
              <a:latin typeface="Times New Roman"/>
              <a:cs typeface="Times New Roman"/>
            </a:endParaRPr>
          </a:p>
        </p:txBody>
      </p:sp>
      <p:sp>
        <p:nvSpPr>
          <p:cNvPr id="5" name="object 5"/>
          <p:cNvSpPr txBox="1"/>
          <p:nvPr/>
        </p:nvSpPr>
        <p:spPr>
          <a:xfrm>
            <a:off x="409600" y="1557807"/>
            <a:ext cx="4679315" cy="787400"/>
          </a:xfrm>
          <a:prstGeom prst="rect">
            <a:avLst/>
          </a:prstGeom>
        </p:spPr>
        <p:txBody>
          <a:bodyPr wrap="square" lIns="0" tIns="12700" rIns="0" bIns="0" rtlCol="0" vert="horz">
            <a:spAutoFit/>
          </a:bodyPr>
          <a:lstStyle/>
          <a:p>
            <a:pPr algn="just" marL="38100" marR="30480">
              <a:lnSpc>
                <a:spcPct val="100000"/>
              </a:lnSpc>
              <a:spcBef>
                <a:spcPts val="100"/>
              </a:spcBef>
            </a:pPr>
            <a:r>
              <a:rPr dirty="0" sz="1000" i="1">
                <a:solidFill>
                  <a:srgbClr val="010202"/>
                </a:solidFill>
                <a:latin typeface="Times New Roman"/>
                <a:cs typeface="Times New Roman"/>
              </a:rPr>
              <a:t>c </a:t>
            </a:r>
            <a:r>
              <a:rPr dirty="0" sz="1000">
                <a:solidFill>
                  <a:srgbClr val="010202"/>
                </a:solidFill>
                <a:latin typeface="Times New Roman"/>
                <a:cs typeface="Times New Roman"/>
              </a:rPr>
              <a:t>(liquid </a:t>
            </a:r>
            <a:r>
              <a:rPr dirty="0" sz="1000" i="1">
                <a:solidFill>
                  <a:srgbClr val="010202"/>
                </a:solidFill>
                <a:latin typeface="Times New Roman"/>
                <a:cs typeface="Times New Roman"/>
              </a:rPr>
              <a:t>B</a:t>
            </a:r>
            <a:r>
              <a:rPr dirty="0" sz="1000">
                <a:solidFill>
                  <a:srgbClr val="010202"/>
                </a:solidFill>
                <a:latin typeface="Times New Roman"/>
                <a:cs typeface="Times New Roman"/>
              </a:rPr>
              <a:t>) lies above </a:t>
            </a:r>
            <a:r>
              <a:rPr dirty="0" sz="1000" i="1">
                <a:solidFill>
                  <a:srgbClr val="010202"/>
                </a:solidFill>
                <a:latin typeface="Times New Roman"/>
                <a:cs typeface="Times New Roman"/>
              </a:rPr>
              <a:t>d </a:t>
            </a:r>
            <a:r>
              <a:rPr dirty="0" sz="1000">
                <a:solidFill>
                  <a:srgbClr val="010202"/>
                </a:solidFill>
                <a:latin typeface="Times New Roman"/>
                <a:cs typeface="Times New Roman"/>
              </a:rPr>
              <a:t>in Fig. 10.12</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as curve II lies partially below curve III,</a:t>
            </a:r>
            <a:r>
              <a:rPr dirty="0" sz="1000" spc="140">
                <a:solidFill>
                  <a:srgbClr val="010202"/>
                </a:solidFill>
                <a:latin typeface="Times New Roman"/>
                <a:cs typeface="Times New Roman"/>
              </a:rPr>
              <a:t> </a:t>
            </a:r>
            <a:r>
              <a:rPr dirty="0" sz="1000">
                <a:solidFill>
                  <a:srgbClr val="010202"/>
                </a:solidFill>
                <a:latin typeface="Times New Roman"/>
                <a:cs typeface="Times New Roman"/>
              </a:rPr>
              <a:t>two  double tangents can be drawn: one to the curves I and III, which defines the compositions  of the solidus a and its conjugate liquidus, and one to the curves II and III, which defines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compositions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solidus </a:t>
            </a:r>
            <a:r>
              <a:rPr dirty="0" sz="1000" spc="55">
                <a:solidFill>
                  <a:srgbClr val="010202"/>
                </a:solidFill>
                <a:latin typeface="Times New Roman"/>
                <a:cs typeface="Times New Roman"/>
              </a:rPr>
              <a:t>ß </a:t>
            </a:r>
            <a:r>
              <a:rPr dirty="0" sz="1000" spc="-20">
                <a:solidFill>
                  <a:srgbClr val="010202"/>
                </a:solidFill>
                <a:latin typeface="Times New Roman"/>
                <a:cs typeface="Times New Roman"/>
              </a:rPr>
              <a:t>and its </a:t>
            </a:r>
            <a:r>
              <a:rPr dirty="0" sz="1000" spc="-25">
                <a:solidFill>
                  <a:srgbClr val="010202"/>
                </a:solidFill>
                <a:latin typeface="Times New Roman"/>
                <a:cs typeface="Times New Roman"/>
              </a:rPr>
              <a:t>conjugate liquidus.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activity-composition curves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10.11</a:t>
            </a:r>
            <a:r>
              <a:rPr dirty="0" sz="1000" i="1">
                <a:solidFill>
                  <a:srgbClr val="010202"/>
                </a:solidFill>
                <a:latin typeface="Times New Roman"/>
                <a:cs typeface="Times New Roman"/>
              </a:rPr>
              <a:t>c</a:t>
            </a:r>
            <a:r>
              <a:rPr dirty="0" sz="1000">
                <a:solidFill>
                  <a:srgbClr val="010202"/>
                </a:solidFill>
                <a:latin typeface="Times New Roman"/>
                <a:cs typeface="Times New Roman"/>
              </a:rPr>
              <a:t>, in which the solid is the standard state for both</a:t>
            </a:r>
            <a:r>
              <a:rPr dirty="0" sz="1000" spc="5">
                <a:solidFill>
                  <a:srgbClr val="010202"/>
                </a:solidFill>
                <a:latin typeface="Times New Roman"/>
                <a:cs typeface="Times New Roman"/>
              </a:rPr>
              <a:t> </a:t>
            </a:r>
            <a:r>
              <a:rPr dirty="0" sz="1000">
                <a:solidFill>
                  <a:srgbClr val="010202"/>
                </a:solidFill>
                <a:latin typeface="Times New Roman"/>
                <a:cs typeface="Times New Roman"/>
              </a:rPr>
              <a:t>components.</a:t>
            </a:r>
            <a:endParaRPr sz="1000">
              <a:latin typeface="Times New Roman"/>
              <a:cs typeface="Times New Roman"/>
            </a:endParaRPr>
          </a:p>
        </p:txBody>
      </p:sp>
      <p:sp>
        <p:nvSpPr>
          <p:cNvPr id="6" name="object 6"/>
          <p:cNvSpPr/>
          <p:nvPr/>
        </p:nvSpPr>
        <p:spPr>
          <a:xfrm>
            <a:off x="1246952" y="2439482"/>
            <a:ext cx="2871844" cy="4690700"/>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44500" y="7277100"/>
            <a:ext cx="427926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b="1">
                <a:solidFill>
                  <a:srgbClr val="010202"/>
                </a:solidFill>
                <a:latin typeface="Times New Roman"/>
                <a:cs typeface="Times New Roman"/>
              </a:rPr>
              <a:t>Figures </a:t>
            </a:r>
            <a:r>
              <a:rPr dirty="0" sz="1000" spc="-10" b="1">
                <a:solidFill>
                  <a:srgbClr val="010202"/>
                </a:solidFill>
                <a:latin typeface="Times New Roman"/>
                <a:cs typeface="Times New Roman"/>
              </a:rPr>
              <a:t>10.11–10.14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temperature on 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mixing and the activities of the components of the system</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A–B</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7200" y="403223"/>
            <a:ext cx="4585335" cy="440055"/>
          </a:xfrm>
          <a:prstGeom prst="rect">
            <a:avLst/>
          </a:prstGeom>
        </p:spPr>
        <p:txBody>
          <a:bodyPr wrap="square" lIns="0" tIns="12700" rIns="0" bIns="0" rtlCol="0" vert="horz">
            <a:spAutoFit/>
          </a:bodyPr>
          <a:lstStyle/>
          <a:p>
            <a:pPr marL="5746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353</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3. The criteria for equilibrium between the phases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and </a:t>
            </a:r>
            <a:r>
              <a:rPr dirty="0" sz="1000" spc="55">
                <a:solidFill>
                  <a:srgbClr val="010202"/>
                </a:solidFill>
                <a:latin typeface="Times New Roman"/>
                <a:cs typeface="Times New Roman"/>
              </a:rPr>
              <a:t>ß </a:t>
            </a:r>
            <a:r>
              <a:rPr dirty="0" sz="1000" spc="-5">
                <a:solidFill>
                  <a:srgbClr val="010202"/>
                </a:solidFill>
                <a:latin typeface="Times New Roman"/>
                <a:cs typeface="Times New Roman"/>
              </a:rPr>
              <a:t>in the binary system </a:t>
            </a:r>
            <a:r>
              <a:rPr dirty="0" sz="1000" i="1">
                <a:solidFill>
                  <a:srgbClr val="010202"/>
                </a:solidFill>
                <a:latin typeface="Times New Roman"/>
                <a:cs typeface="Times New Roman"/>
              </a:rPr>
              <a:t>A–B</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are</a:t>
            </a:r>
            <a:endParaRPr sz="1000">
              <a:latin typeface="Times New Roman"/>
              <a:cs typeface="Times New Roman"/>
            </a:endParaRPr>
          </a:p>
        </p:txBody>
      </p:sp>
      <p:sp>
        <p:nvSpPr>
          <p:cNvPr id="3" name="object 3"/>
          <p:cNvSpPr/>
          <p:nvPr/>
        </p:nvSpPr>
        <p:spPr>
          <a:xfrm>
            <a:off x="1161732" y="1017905"/>
            <a:ext cx="2733675" cy="6286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31736" y="1849120"/>
            <a:ext cx="4624705" cy="835025"/>
          </a:xfrm>
          <a:prstGeom prst="rect">
            <a:avLst/>
          </a:prstGeom>
        </p:spPr>
        <p:txBody>
          <a:bodyPr wrap="square" lIns="0" tIns="12700" rIns="0" bIns="0" rtlCol="0" vert="horz">
            <a:spAutoFit/>
          </a:bodyPr>
          <a:lstStyle/>
          <a:p>
            <a:pPr algn="just" marL="165100" marR="30480" indent="-127000">
              <a:lnSpc>
                <a:spcPct val="100000"/>
              </a:lnSpc>
              <a:spcBef>
                <a:spcPts val="100"/>
              </a:spcBef>
              <a:buAutoNum type="arabicPeriod" startAt="4"/>
              <a:tabLst>
                <a:tab pos="168910" algn="l"/>
              </a:tabLst>
            </a:pPr>
            <a:r>
              <a:rPr dirty="0" sz="1000" spc="-5">
                <a:solidFill>
                  <a:srgbClr val="010202"/>
                </a:solidFill>
                <a:latin typeface="Times New Roman"/>
                <a:cs typeface="Times New Roman"/>
              </a:rPr>
              <a:t>Immiscibility becomes imminent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solution at the critical value of </a:t>
            </a:r>
            <a:r>
              <a:rPr dirty="0" sz="1000" spc="40">
                <a:solidFill>
                  <a:srgbClr val="010202"/>
                </a:solidFill>
                <a:latin typeface="Times New Roman"/>
                <a:cs typeface="Times New Roman"/>
              </a:rPr>
              <a:t>a=2.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critical temperature, below which immiscibility occurs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system, is given by  </a:t>
            </a:r>
            <a:r>
              <a:rPr dirty="0" sz="1000" spc="25" i="1">
                <a:solidFill>
                  <a:srgbClr val="010202"/>
                </a:solidFill>
                <a:latin typeface="Times New Roman"/>
                <a:cs typeface="Times New Roman"/>
              </a:rPr>
              <a:t>T</a:t>
            </a:r>
            <a:r>
              <a:rPr dirty="0" baseline="-33333" sz="1125" spc="37" i="1">
                <a:solidFill>
                  <a:srgbClr val="010202"/>
                </a:solidFill>
                <a:latin typeface="Times New Roman"/>
                <a:cs typeface="Times New Roman"/>
              </a:rPr>
              <a:t>cr</a:t>
            </a:r>
            <a:r>
              <a:rPr dirty="0" sz="1000" spc="25">
                <a:solidFill>
                  <a:srgbClr val="010202"/>
                </a:solidFill>
                <a:latin typeface="Times New Roman"/>
                <a:cs typeface="Times New Roman"/>
              </a:rPr>
              <a:t>=</a:t>
            </a:r>
            <a:r>
              <a:rPr dirty="0" sz="1000" spc="25" i="1">
                <a:solidFill>
                  <a:srgbClr val="010202"/>
                </a:solidFill>
                <a:latin typeface="Times New Roman"/>
                <a:cs typeface="Times New Roman"/>
              </a:rPr>
              <a:t>2/</a:t>
            </a:r>
            <a:r>
              <a:rPr dirty="0" sz="1000" spc="25">
                <a:solidFill>
                  <a:srgbClr val="010202"/>
                </a:solidFill>
                <a:latin typeface="Times New Roman"/>
                <a:cs typeface="Times New Roman"/>
              </a:rPr>
              <a:t>2</a:t>
            </a:r>
            <a:r>
              <a:rPr dirty="0" sz="1000" spc="25" i="1">
                <a:solidFill>
                  <a:srgbClr val="010202"/>
                </a:solidFill>
                <a:latin typeface="Times New Roman"/>
                <a:cs typeface="Times New Roman"/>
              </a:rPr>
              <a:t>R</a:t>
            </a:r>
            <a:r>
              <a:rPr dirty="0" sz="1000" spc="25">
                <a:solidFill>
                  <a:srgbClr val="010202"/>
                </a:solidFill>
                <a:latin typeface="Times New Roman"/>
                <a:cs typeface="Times New Roman"/>
              </a:rPr>
              <a:t>.</a:t>
            </a:r>
            <a:endParaRPr sz="1000">
              <a:latin typeface="Times New Roman"/>
              <a:cs typeface="Times New Roman"/>
            </a:endParaRPr>
          </a:p>
          <a:p>
            <a:pPr algn="just" marL="165100" marR="30480" indent="-127000">
              <a:lnSpc>
                <a:spcPct val="100000"/>
              </a:lnSpc>
              <a:spcBef>
                <a:spcPts val="370"/>
              </a:spcBef>
              <a:buAutoNum type="arabicPeriod" startAt="4"/>
              <a:tabLst>
                <a:tab pos="177800" algn="l"/>
              </a:tabLst>
            </a:pP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which forms ideal liquid solutions and ideal solid solutions,  the solidus is given</a:t>
            </a:r>
            <a:r>
              <a:rPr dirty="0" sz="1000" spc="-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5" name="object 5"/>
          <p:cNvSpPr/>
          <p:nvPr/>
        </p:nvSpPr>
        <p:spPr>
          <a:xfrm>
            <a:off x="1195069" y="2858300"/>
            <a:ext cx="2667000" cy="3714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684530" y="3422813"/>
            <a:ext cx="164846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liquidus line is given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7" name="object 7"/>
          <p:cNvSpPr/>
          <p:nvPr/>
        </p:nvSpPr>
        <p:spPr>
          <a:xfrm>
            <a:off x="1137919" y="3775240"/>
            <a:ext cx="2781300" cy="3619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57200" y="4339742"/>
            <a:ext cx="4573270" cy="482600"/>
          </a:xfrm>
          <a:prstGeom prst="rect">
            <a:avLst/>
          </a:prstGeom>
        </p:spPr>
        <p:txBody>
          <a:bodyPr wrap="square" lIns="0" tIns="12700" rIns="0" bIns="0" rtlCol="0" vert="horz">
            <a:spAutoFit/>
          </a:bodyPr>
          <a:lstStyle/>
          <a:p>
            <a:pPr algn="just" marL="139700" marR="5080" indent="-127000">
              <a:lnSpc>
                <a:spcPct val="100000"/>
              </a:lnSpc>
              <a:spcBef>
                <a:spcPts val="100"/>
              </a:spcBef>
            </a:pPr>
            <a:r>
              <a:rPr dirty="0" sz="1000" spc="-5">
                <a:solidFill>
                  <a:srgbClr val="010202"/>
                </a:solidFill>
                <a:latin typeface="Times New Roman"/>
                <a:cs typeface="Times New Roman"/>
              </a:rPr>
              <a:t>6.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system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which contains </a:t>
            </a:r>
            <a:r>
              <a:rPr dirty="0" sz="1000">
                <a:solidFill>
                  <a:srgbClr val="010202"/>
                </a:solidFill>
                <a:latin typeface="Times New Roman"/>
                <a:cs typeface="Times New Roman"/>
              </a:rPr>
              <a:t>a </a:t>
            </a:r>
            <a:r>
              <a:rPr dirty="0" sz="1000" spc="-5">
                <a:solidFill>
                  <a:srgbClr val="010202"/>
                </a:solidFill>
                <a:latin typeface="Times New Roman"/>
                <a:cs typeface="Times New Roman"/>
              </a:rPr>
              <a:t>eutectic equilibrium and in which the extent  </a:t>
            </a:r>
            <a:r>
              <a:rPr dirty="0" sz="1000">
                <a:solidFill>
                  <a:srgbClr val="010202"/>
                </a:solidFill>
                <a:latin typeface="Times New Roman"/>
                <a:cs typeface="Times New Roman"/>
              </a:rPr>
              <a:t>of solid solution is negligibly small, the liquidus lines are determined by the  </a:t>
            </a:r>
            <a:r>
              <a:rPr dirty="0" sz="1000" spc="-5">
                <a:solidFill>
                  <a:srgbClr val="010202"/>
                </a:solidFill>
                <a:latin typeface="Times New Roman"/>
                <a:cs typeface="Times New Roman"/>
              </a:rPr>
              <a:t>conditions</a:t>
            </a:r>
            <a:endParaRPr sz="1000">
              <a:latin typeface="Times New Roman"/>
              <a:cs typeface="Times New Roman"/>
            </a:endParaRPr>
          </a:p>
        </p:txBody>
      </p:sp>
      <p:sp>
        <p:nvSpPr>
          <p:cNvPr id="9" name="object 9"/>
          <p:cNvSpPr/>
          <p:nvPr/>
        </p:nvSpPr>
        <p:spPr>
          <a:xfrm>
            <a:off x="814069" y="4996967"/>
            <a:ext cx="3429000" cy="6572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57200" y="5847243"/>
            <a:ext cx="416560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7. Thus, if the liquid solutions are ideal, the </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liquidus compositions are given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11" name="object 11"/>
          <p:cNvSpPr/>
          <p:nvPr/>
        </p:nvSpPr>
        <p:spPr>
          <a:xfrm>
            <a:off x="1780857" y="6209195"/>
            <a:ext cx="1495425" cy="18097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684530" y="6592720"/>
            <a:ext cx="4043679"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if the liquid solutions are </a:t>
            </a:r>
            <a:r>
              <a:rPr dirty="0" sz="1000" spc="-10">
                <a:solidFill>
                  <a:srgbClr val="010202"/>
                </a:solidFill>
                <a:latin typeface="Times New Roman"/>
                <a:cs typeface="Times New Roman"/>
              </a:rPr>
              <a:t>regular, </a:t>
            </a:r>
            <a:r>
              <a:rPr dirty="0" sz="1000" spc="-5">
                <a:solidFill>
                  <a:srgbClr val="010202"/>
                </a:solidFill>
                <a:latin typeface="Times New Roman"/>
                <a:cs typeface="Times New Roman"/>
              </a:rPr>
              <a:t>the </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liquidus compositions are given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13" name="object 13"/>
          <p:cNvSpPr/>
          <p:nvPr/>
        </p:nvSpPr>
        <p:spPr>
          <a:xfrm>
            <a:off x="1542732" y="6945147"/>
            <a:ext cx="1971675" cy="180975"/>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31975" y="2160270"/>
            <a:ext cx="1390650" cy="14287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946150" y="6804025"/>
            <a:ext cx="3162300" cy="36195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00" y="5410225"/>
            <a:ext cx="4599305" cy="1689100"/>
          </a:xfrm>
          <a:prstGeom prst="rect">
            <a:avLst/>
          </a:prstGeom>
        </p:spPr>
        <p:txBody>
          <a:bodyPr wrap="square" lIns="0" tIns="12700" rIns="0" bIns="0" rtlCol="0" vert="horz">
            <a:spAutoFit/>
          </a:bodyPr>
          <a:lstStyle/>
          <a:p>
            <a:pPr marL="44704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10.24 </a:t>
            </a:r>
            <a:r>
              <a:rPr dirty="0" sz="900">
                <a:solidFill>
                  <a:srgbClr val="010202"/>
                </a:solidFill>
                <a:latin typeface="Times New Roman"/>
                <a:cs typeface="Times New Roman"/>
              </a:rPr>
              <a:t>The phase diagram for the system</a:t>
            </a:r>
            <a:r>
              <a:rPr dirty="0" sz="900" spc="-10">
                <a:solidFill>
                  <a:srgbClr val="010202"/>
                </a:solidFill>
                <a:latin typeface="Times New Roman"/>
                <a:cs typeface="Times New Roman"/>
              </a:rPr>
              <a:t> </a:t>
            </a:r>
            <a:r>
              <a:rPr dirty="0" sz="900">
                <a:solidFill>
                  <a:srgbClr val="010202"/>
                </a:solidFill>
                <a:latin typeface="Times New Roman"/>
                <a:cs typeface="Times New Roman"/>
              </a:rPr>
              <a:t>Cs-Rb.</a:t>
            </a:r>
            <a:endParaRPr sz="900">
              <a:latin typeface="Times New Roman"/>
              <a:cs typeface="Times New Roman"/>
            </a:endParaRPr>
          </a:p>
          <a:p>
            <a:pPr>
              <a:lnSpc>
                <a:spcPct val="100000"/>
              </a:lnSpc>
              <a:spcBef>
                <a:spcPts val="25"/>
              </a:spcBef>
            </a:pPr>
            <a:endParaRPr sz="950">
              <a:latin typeface="Times New Roman"/>
              <a:cs typeface="Times New Roman"/>
            </a:endParaRPr>
          </a:p>
          <a:p>
            <a:pPr algn="just" marL="12700" marR="5080">
              <a:lnSpc>
                <a:spcPct val="100000"/>
              </a:lnSpc>
            </a:pPr>
            <a:r>
              <a:rPr dirty="0" sz="1000" spc="-15">
                <a:solidFill>
                  <a:srgbClr val="010202"/>
                </a:solidFill>
                <a:latin typeface="Times New Roman"/>
                <a:cs typeface="Times New Roman"/>
              </a:rPr>
              <a:t>Initially, </a:t>
            </a:r>
            <a:r>
              <a:rPr dirty="0" sz="1000" spc="-5">
                <a:solidFill>
                  <a:srgbClr val="010202"/>
                </a:solidFill>
                <a:latin typeface="Times New Roman"/>
                <a:cs typeface="Times New Roman"/>
              </a:rPr>
              <a:t>draw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mixing curves for the solid and liquid solutions at  </a:t>
            </a:r>
            <a:r>
              <a:rPr dirty="0" sz="1000">
                <a:solidFill>
                  <a:srgbClr val="010202"/>
                </a:solidFill>
                <a:latin typeface="Times New Roman"/>
                <a:cs typeface="Times New Roman"/>
              </a:rPr>
              <a:t>9.7°C (282.7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determine if some value of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gives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similar to those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10.21</a:t>
            </a:r>
            <a:r>
              <a:rPr dirty="0" sz="1000" spc="-5" i="1">
                <a:solidFill>
                  <a:srgbClr val="010202"/>
                </a:solidFill>
                <a:latin typeface="Times New Roman"/>
                <a:cs typeface="Times New Roman"/>
              </a:rPr>
              <a:t>c, </a:t>
            </a:r>
            <a:r>
              <a:rPr dirty="0" sz="1000">
                <a:solidFill>
                  <a:srgbClr val="010202"/>
                </a:solidFill>
                <a:latin typeface="Times New Roman"/>
                <a:cs typeface="Times New Roman"/>
              </a:rPr>
              <a:t>i.e., the curve for the liquid solutions lies  </a:t>
            </a:r>
            <a:r>
              <a:rPr dirty="0" sz="1000" spc="-5">
                <a:solidFill>
                  <a:srgbClr val="010202"/>
                </a:solidFill>
                <a:latin typeface="Times New Roman"/>
                <a:cs typeface="Times New Roman"/>
              </a:rPr>
              <a:t>above the curve for the solid solutions except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 composition at which the two  curves touch one</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another.</a:t>
            </a:r>
            <a:endParaRPr sz="1000">
              <a:latin typeface="Times New Roman"/>
              <a:cs typeface="Times New Roman"/>
            </a:endParaRPr>
          </a:p>
          <a:p>
            <a:pPr algn="just" marL="139700">
              <a:lnSpc>
                <a:spcPct val="100000"/>
              </a:lnSpc>
            </a:pPr>
            <a:r>
              <a:rPr dirty="0" sz="1000" spc="-5">
                <a:solidFill>
                  <a:srgbClr val="010202"/>
                </a:solidFill>
                <a:latin typeface="Times New Roman"/>
                <a:cs typeface="Times New Roman"/>
              </a:rPr>
              <a:t>Relative to the pure solids as standard states at the temperature</a:t>
            </a:r>
            <a:r>
              <a:rPr dirty="0" sz="1000" spc="-2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r" marR="181610">
              <a:lnSpc>
                <a:spcPct val="100000"/>
              </a:lnSpc>
            </a:pPr>
            <a:r>
              <a:rPr dirty="0" sz="1000" spc="-5">
                <a:solidFill>
                  <a:srgbClr val="010202"/>
                </a:solidFill>
                <a:latin typeface="Times New Roman"/>
                <a:cs typeface="Times New Roman"/>
              </a:rPr>
              <a:t>(i)</a:t>
            </a:r>
            <a:endParaRPr sz="1000">
              <a:latin typeface="Times New Roman"/>
              <a:cs typeface="Times New Roman"/>
            </a:endParaRPr>
          </a:p>
        </p:txBody>
      </p:sp>
      <p:sp>
        <p:nvSpPr>
          <p:cNvPr id="5" name="object 5"/>
          <p:cNvSpPr txBox="1"/>
          <p:nvPr/>
        </p:nvSpPr>
        <p:spPr>
          <a:xfrm>
            <a:off x="444500" y="403225"/>
            <a:ext cx="4598670" cy="165862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354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315720">
              <a:lnSpc>
                <a:spcPct val="100000"/>
              </a:lnSpc>
              <a:spcBef>
                <a:spcPts val="875"/>
              </a:spcBef>
            </a:pPr>
            <a:r>
              <a:rPr dirty="0" sz="1000" b="1">
                <a:solidFill>
                  <a:srgbClr val="010202"/>
                </a:solidFill>
                <a:latin typeface="Times New Roman"/>
                <a:cs typeface="Times New Roman"/>
              </a:rPr>
              <a:t>10.9 </a:t>
            </a:r>
            <a:r>
              <a:rPr dirty="0" sz="1000" spc="-5" b="1">
                <a:solidFill>
                  <a:srgbClr val="010202"/>
                </a:solidFill>
                <a:latin typeface="Times New Roman"/>
                <a:cs typeface="Times New Roman"/>
              </a:rPr>
              <a:t>NUMERICAL</a:t>
            </a:r>
            <a:r>
              <a:rPr dirty="0" sz="1000" spc="-65" b="1">
                <a:solidFill>
                  <a:srgbClr val="010202"/>
                </a:solidFill>
                <a:latin typeface="Times New Roman"/>
                <a:cs typeface="Times New Roman"/>
              </a:rPr>
              <a:t> </a:t>
            </a:r>
            <a:r>
              <a:rPr dirty="0" sz="1000" b="1">
                <a:solidFill>
                  <a:srgbClr val="010202"/>
                </a:solidFill>
                <a:latin typeface="Times New Roman"/>
                <a:cs typeface="Times New Roman"/>
              </a:rPr>
              <a:t>EXAMPLE</a:t>
            </a:r>
            <a:endParaRPr sz="1000">
              <a:latin typeface="Times New Roman"/>
              <a:cs typeface="Times New Roman"/>
            </a:endParaRPr>
          </a:p>
          <a:p>
            <a:pPr algn="just" marL="12700" marR="5080">
              <a:lnSpc>
                <a:spcPct val="100000"/>
              </a:lnSpc>
              <a:spcBef>
                <a:spcPts val="690"/>
              </a:spcBef>
            </a:pPr>
            <a:r>
              <a:rPr dirty="0" sz="1000">
                <a:solidFill>
                  <a:srgbClr val="010202"/>
                </a:solidFill>
                <a:latin typeface="Times New Roman"/>
                <a:cs typeface="Times New Roman"/>
              </a:rPr>
              <a:t>The phase diagram for the system Cs-Rb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10.24. Examine the extent to  which the phase diagram can be reproduced assuming that the liquid solutions are ideal  </a:t>
            </a:r>
            <a:r>
              <a:rPr dirty="0" sz="1000" spc="-5">
                <a:solidFill>
                  <a:srgbClr val="010202"/>
                </a:solidFill>
                <a:latin typeface="Times New Roman"/>
                <a:cs typeface="Times New Roman"/>
              </a:rPr>
              <a:t>and that the solid solutions are</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regular.</a:t>
            </a:r>
            <a:endParaRPr sz="1000">
              <a:latin typeface="Times New Roman"/>
              <a:cs typeface="Times New Roman"/>
            </a:endParaRPr>
          </a:p>
          <a:p>
            <a:pPr marL="139700">
              <a:lnSpc>
                <a:spcPct val="100000"/>
              </a:lnSpc>
            </a:pPr>
            <a:r>
              <a:rPr dirty="0" sz="1000" spc="-5">
                <a:solidFill>
                  <a:srgbClr val="010202"/>
                </a:solidFill>
                <a:latin typeface="Times New Roman"/>
                <a:cs typeface="Times New Roman"/>
              </a:rPr>
              <a:t>For Cs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1400">
              <a:latin typeface="Times New Roman"/>
              <a:cs typeface="Times New Roman"/>
            </a:endParaRPr>
          </a:p>
          <a:p>
            <a:pPr algn="just" marL="12700">
              <a:lnSpc>
                <a:spcPct val="100000"/>
              </a:lnSpc>
            </a:pPr>
            <a:r>
              <a:rPr dirty="0" sz="1000">
                <a:solidFill>
                  <a:srgbClr val="010202"/>
                </a:solidFill>
                <a:latin typeface="Times New Roman"/>
                <a:cs typeface="Times New Roman"/>
              </a:rPr>
              <a:t>and for</a:t>
            </a:r>
            <a:r>
              <a:rPr dirty="0" sz="1000" spc="-5">
                <a:solidFill>
                  <a:srgbClr val="010202"/>
                </a:solidFill>
                <a:latin typeface="Times New Roman"/>
                <a:cs typeface="Times New Roman"/>
              </a:rPr>
              <a:t> </a:t>
            </a:r>
            <a:r>
              <a:rPr dirty="0" sz="1000">
                <a:solidFill>
                  <a:srgbClr val="010202"/>
                </a:solidFill>
                <a:latin typeface="Times New Roman"/>
                <a:cs typeface="Times New Roman"/>
              </a:rPr>
              <a:t>Rb</a:t>
            </a:r>
            <a:endParaRPr sz="1000">
              <a:latin typeface="Times New Roman"/>
              <a:cs typeface="Times New Roman"/>
            </a:endParaRPr>
          </a:p>
        </p:txBody>
      </p:sp>
      <p:sp>
        <p:nvSpPr>
          <p:cNvPr id="6" name="object 6"/>
          <p:cNvSpPr/>
          <p:nvPr/>
        </p:nvSpPr>
        <p:spPr>
          <a:xfrm>
            <a:off x="1874837" y="1712912"/>
            <a:ext cx="1419225" cy="142875"/>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1021080" y="2806738"/>
            <a:ext cx="3372358" cy="2496312"/>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9900" y="1382394"/>
            <a:ext cx="29718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Also,</a:t>
            </a:r>
            <a:endParaRPr sz="1000">
              <a:latin typeface="Times New Roman"/>
              <a:cs typeface="Times New Roman"/>
            </a:endParaRPr>
          </a:p>
        </p:txBody>
      </p:sp>
      <p:sp>
        <p:nvSpPr>
          <p:cNvPr id="3" name="object 3"/>
          <p:cNvSpPr txBox="1"/>
          <p:nvPr/>
        </p:nvSpPr>
        <p:spPr>
          <a:xfrm>
            <a:off x="4721859" y="1725295"/>
            <a:ext cx="180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a:t>
            </a:r>
            <a:endParaRPr sz="1000">
              <a:latin typeface="Times New Roman"/>
              <a:cs typeface="Times New Roman"/>
            </a:endParaRPr>
          </a:p>
        </p:txBody>
      </p:sp>
      <p:sp>
        <p:nvSpPr>
          <p:cNvPr id="4" name="object 4"/>
          <p:cNvSpPr/>
          <p:nvPr/>
        </p:nvSpPr>
        <p:spPr>
          <a:xfrm>
            <a:off x="457200" y="2441130"/>
            <a:ext cx="3810000" cy="13335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06400" y="2195195"/>
            <a:ext cx="4674870" cy="922019"/>
          </a:xfrm>
          <a:prstGeom prst="rect">
            <a:avLst/>
          </a:prstGeom>
        </p:spPr>
        <p:txBody>
          <a:bodyPr wrap="square" lIns="0" tIns="12700" rIns="0" bIns="0" rtlCol="0" vert="horz">
            <a:spAutoFit/>
          </a:bodyPr>
          <a:lstStyle/>
          <a:p>
            <a:pPr marL="50165">
              <a:lnSpc>
                <a:spcPct val="100000"/>
              </a:lnSpc>
              <a:spcBef>
                <a:spcPts val="100"/>
              </a:spcBef>
            </a:pPr>
            <a:r>
              <a:rPr dirty="0" sz="1000">
                <a:solidFill>
                  <a:srgbClr val="010202"/>
                </a:solidFill>
                <a:latin typeface="Times New Roman"/>
                <a:cs typeface="Times New Roman"/>
              </a:rPr>
              <a:t>which at 282.7 </a:t>
            </a:r>
            <a:r>
              <a:rPr dirty="0" sz="1000" spc="-5">
                <a:solidFill>
                  <a:srgbClr val="010202"/>
                </a:solidFill>
                <a:latin typeface="Times New Roman"/>
                <a:cs typeface="Times New Roman"/>
              </a:rPr>
              <a:t>K </a:t>
            </a:r>
            <a:r>
              <a:rPr dirty="0" sz="1000">
                <a:solidFill>
                  <a:srgbClr val="010202"/>
                </a:solidFill>
                <a:latin typeface="Times New Roman"/>
                <a:cs typeface="Times New Roman"/>
              </a:rPr>
              <a:t>becomes</a:t>
            </a:r>
            <a:endParaRPr sz="1000">
              <a:latin typeface="Times New Roman"/>
              <a:cs typeface="Times New Roman"/>
            </a:endParaRPr>
          </a:p>
          <a:p>
            <a:pPr>
              <a:lnSpc>
                <a:spcPct val="100000"/>
              </a:lnSpc>
              <a:spcBef>
                <a:spcPts val="45"/>
              </a:spcBef>
            </a:pPr>
            <a:endParaRPr sz="1600">
              <a:latin typeface="Times New Roman"/>
              <a:cs typeface="Times New Roman"/>
            </a:endParaRPr>
          </a:p>
          <a:p>
            <a:pPr marL="50800" marR="43180" indent="127000">
              <a:lnSpc>
                <a:spcPct val="100000"/>
              </a:lnSpc>
            </a:pPr>
            <a:r>
              <a:rPr dirty="0" sz="1000">
                <a:solidFill>
                  <a:srgbClr val="010202"/>
                </a:solidFill>
                <a:latin typeface="Times New Roman"/>
                <a:cs typeface="Times New Roman"/>
              </a:rPr>
              <a:t>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drawn with </a:t>
            </a:r>
            <a:r>
              <a:rPr dirty="0" sz="1000" spc="25">
                <a:solidFill>
                  <a:srgbClr val="010202"/>
                </a:solidFill>
                <a:latin typeface="Times New Roman"/>
                <a:cs typeface="Times New Roman"/>
              </a:rPr>
              <a:t>fi=668 </a:t>
            </a:r>
            <a:r>
              <a:rPr dirty="0" sz="1000" spc="-5">
                <a:solidFill>
                  <a:srgbClr val="010202"/>
                </a:solidFill>
                <a:latin typeface="Times New Roman"/>
                <a:cs typeface="Times New Roman"/>
              </a:rPr>
              <a:t>J,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10.25,  which</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2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curves</a:t>
            </a:r>
            <a:r>
              <a:rPr dirty="0" sz="1000" spc="25">
                <a:solidFill>
                  <a:srgbClr val="010202"/>
                </a:solidFill>
                <a:latin typeface="Times New Roman"/>
                <a:cs typeface="Times New Roman"/>
              </a:rPr>
              <a:t> </a:t>
            </a:r>
            <a:r>
              <a:rPr dirty="0" sz="1000">
                <a:solidFill>
                  <a:srgbClr val="010202"/>
                </a:solidFill>
                <a:latin typeface="Times New Roman"/>
                <a:cs typeface="Times New Roman"/>
              </a:rPr>
              <a:t>touch</a:t>
            </a:r>
            <a:r>
              <a:rPr dirty="0" sz="1000" spc="25">
                <a:solidFill>
                  <a:srgbClr val="010202"/>
                </a:solidFill>
                <a:latin typeface="Times New Roman"/>
                <a:cs typeface="Times New Roman"/>
              </a:rPr>
              <a:t> </a:t>
            </a:r>
            <a:r>
              <a:rPr dirty="0" sz="1000">
                <a:solidFill>
                  <a:srgbClr val="010202"/>
                </a:solidFill>
                <a:latin typeface="Times New Roman"/>
                <a:cs typeface="Times New Roman"/>
              </a:rPr>
              <a:t>one</a:t>
            </a:r>
            <a:r>
              <a:rPr dirty="0" sz="1000" spc="25">
                <a:solidFill>
                  <a:srgbClr val="010202"/>
                </a:solidFill>
                <a:latin typeface="Times New Roman"/>
                <a:cs typeface="Times New Roman"/>
              </a:rPr>
              <a:t> </a:t>
            </a:r>
            <a:r>
              <a:rPr dirty="0" sz="1000">
                <a:solidFill>
                  <a:srgbClr val="010202"/>
                </a:solidFill>
                <a:latin typeface="Times New Roman"/>
                <a:cs typeface="Times New Roman"/>
              </a:rPr>
              <a:t>another</a:t>
            </a:r>
            <a:r>
              <a:rPr dirty="0" sz="1000" spc="20">
                <a:solidFill>
                  <a:srgbClr val="010202"/>
                </a:solidFill>
                <a:latin typeface="Times New Roman"/>
                <a:cs typeface="Times New Roman"/>
              </a:rPr>
              <a:t> </a:t>
            </a:r>
            <a:r>
              <a:rPr dirty="0" sz="1000">
                <a:solidFill>
                  <a:srgbClr val="010202"/>
                </a:solidFill>
                <a:latin typeface="Times New Roman"/>
                <a:cs typeface="Times New Roman"/>
              </a:rPr>
              <a:t>at</a:t>
            </a:r>
            <a:r>
              <a:rPr dirty="0" sz="1000" spc="2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Rb</a:t>
            </a:r>
            <a:r>
              <a:rPr dirty="0" sz="1000" spc="-5">
                <a:solidFill>
                  <a:srgbClr val="010202"/>
                </a:solidFill>
                <a:latin typeface="Times New Roman"/>
                <a:cs typeface="Times New Roman"/>
              </a:rPr>
              <a:t>=0.47,</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exact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agreement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Fig.</a:t>
            </a:r>
            <a:endParaRPr sz="1000">
              <a:latin typeface="Times New Roman"/>
              <a:cs typeface="Times New Roman"/>
            </a:endParaRPr>
          </a:p>
          <a:p>
            <a:pPr marL="50800">
              <a:lnSpc>
                <a:spcPct val="100000"/>
              </a:lnSpc>
              <a:spcBef>
                <a:spcPts val="370"/>
              </a:spcBef>
            </a:pPr>
            <a:r>
              <a:rPr dirty="0" sz="1000">
                <a:solidFill>
                  <a:srgbClr val="010202"/>
                </a:solidFill>
                <a:latin typeface="Times New Roman"/>
                <a:cs typeface="Times New Roman"/>
              </a:rPr>
              <a:t>10.24.</a:t>
            </a:r>
            <a:endParaRPr sz="1000">
              <a:latin typeface="Times New Roman"/>
              <a:cs typeface="Times New Roman"/>
            </a:endParaRPr>
          </a:p>
        </p:txBody>
      </p:sp>
      <p:sp>
        <p:nvSpPr>
          <p:cNvPr id="6" name="object 6"/>
          <p:cNvSpPr/>
          <p:nvPr/>
        </p:nvSpPr>
        <p:spPr>
          <a:xfrm>
            <a:off x="1038225" y="3278860"/>
            <a:ext cx="3409950" cy="32766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06412" y="6758024"/>
            <a:ext cx="4674235" cy="1055370"/>
          </a:xfrm>
          <a:prstGeom prst="rect">
            <a:avLst/>
          </a:prstGeom>
        </p:spPr>
        <p:txBody>
          <a:bodyPr wrap="square" lIns="0" tIns="27940" rIns="0" bIns="0" rtlCol="0" vert="horz">
            <a:spAutoFit/>
          </a:bodyPr>
          <a:lstStyle/>
          <a:p>
            <a:pPr algn="just" marL="941705" marR="45085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10.25 </a:t>
            </a:r>
            <a:r>
              <a:rPr dirty="0" sz="1000">
                <a:solidFill>
                  <a:srgbClr val="010202"/>
                </a:solidFill>
                <a:latin typeface="Times New Roman"/>
                <a:cs typeface="Times New Roman"/>
              </a:rPr>
              <a:t>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for ideal  </a:t>
            </a:r>
            <a:r>
              <a:rPr dirty="0" sz="1000" spc="-20">
                <a:solidFill>
                  <a:srgbClr val="010202"/>
                </a:solidFill>
                <a:latin typeface="Times New Roman"/>
                <a:cs typeface="Times New Roman"/>
              </a:rPr>
              <a:t>liquid solutions </a:t>
            </a:r>
            <a:r>
              <a:rPr dirty="0" sz="1000" spc="-15">
                <a:solidFill>
                  <a:srgbClr val="010202"/>
                </a:solidFill>
                <a:latin typeface="Times New Roman"/>
                <a:cs typeface="Times New Roman"/>
              </a:rPr>
              <a:t>and </a:t>
            </a:r>
            <a:r>
              <a:rPr dirty="0" sz="1000" spc="-20">
                <a:solidFill>
                  <a:srgbClr val="010202"/>
                </a:solidFill>
                <a:latin typeface="Times New Roman"/>
                <a:cs typeface="Times New Roman"/>
              </a:rPr>
              <a:t>regular solid solutions (with </a:t>
            </a:r>
            <a:r>
              <a:rPr dirty="0" sz="1000" spc="10">
                <a:solidFill>
                  <a:srgbClr val="010202"/>
                </a:solidFill>
                <a:latin typeface="Times New Roman"/>
                <a:cs typeface="Times New Roman"/>
              </a:rPr>
              <a:t>fi=668 </a:t>
            </a:r>
            <a:r>
              <a:rPr dirty="0" sz="1000" spc="-15">
                <a:solidFill>
                  <a:srgbClr val="010202"/>
                </a:solidFill>
                <a:latin typeface="Times New Roman"/>
                <a:cs typeface="Times New Roman"/>
              </a:rPr>
              <a:t>J) </a:t>
            </a:r>
            <a:r>
              <a:rPr dirty="0" sz="1000" spc="-10">
                <a:solidFill>
                  <a:srgbClr val="010202"/>
                </a:solidFill>
                <a:latin typeface="Times New Roman"/>
                <a:cs typeface="Times New Roman"/>
              </a:rPr>
              <a:t>at </a:t>
            </a:r>
            <a:r>
              <a:rPr dirty="0" sz="1000" spc="-20">
                <a:solidFill>
                  <a:srgbClr val="010202"/>
                </a:solidFill>
                <a:latin typeface="Times New Roman"/>
                <a:cs typeface="Times New Roman"/>
              </a:rPr>
              <a:t>282.7  </a:t>
            </a:r>
            <a:r>
              <a:rPr dirty="0" sz="1000" spc="-5">
                <a:solidFill>
                  <a:srgbClr val="010202"/>
                </a:solidFill>
                <a:latin typeface="Times New Roman"/>
                <a:cs typeface="Times New Roman"/>
              </a:rPr>
              <a:t>K, </a:t>
            </a:r>
            <a:r>
              <a:rPr dirty="0" sz="1000">
                <a:solidFill>
                  <a:srgbClr val="010202"/>
                </a:solidFill>
                <a:latin typeface="Times New Roman"/>
                <a:cs typeface="Times New Roman"/>
              </a:rPr>
              <a:t>drawn using the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melting of </a:t>
            </a:r>
            <a:r>
              <a:rPr dirty="0" sz="1000" spc="-5">
                <a:solidFill>
                  <a:srgbClr val="010202"/>
                </a:solidFill>
                <a:latin typeface="Times New Roman"/>
                <a:cs typeface="Times New Roman"/>
              </a:rPr>
              <a:t>Cs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Rb.</a:t>
            </a:r>
            <a:endParaRPr sz="1000">
              <a:latin typeface="Times New Roman"/>
              <a:cs typeface="Times New Roman"/>
            </a:endParaRPr>
          </a:p>
          <a:p>
            <a:pPr>
              <a:lnSpc>
                <a:spcPct val="100000"/>
              </a:lnSpc>
              <a:spcBef>
                <a:spcPts val="50"/>
              </a:spcBef>
            </a:pPr>
            <a:endParaRPr sz="900">
              <a:latin typeface="Times New Roman"/>
              <a:cs typeface="Times New Roman"/>
            </a:endParaRPr>
          </a:p>
          <a:p>
            <a:pPr algn="just" marL="50800" marR="43180">
              <a:lnSpc>
                <a:spcPct val="100000"/>
              </a:lnSpc>
            </a:pPr>
            <a:r>
              <a:rPr dirty="0" sz="1000">
                <a:solidFill>
                  <a:srgbClr val="010202"/>
                </a:solidFill>
                <a:latin typeface="Times New Roman"/>
                <a:cs typeface="Times New Roman"/>
              </a:rPr>
              <a:t>The Gibbs free energies of mixing, given by Eqs. (i) and (ii), with </a:t>
            </a:r>
            <a:r>
              <a:rPr dirty="0" sz="1000" spc="25">
                <a:solidFill>
                  <a:srgbClr val="010202"/>
                </a:solidFill>
                <a:latin typeface="Times New Roman"/>
                <a:cs typeface="Times New Roman"/>
              </a:rPr>
              <a:t>fi=668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20°C,  </a:t>
            </a:r>
            <a:r>
              <a:rPr dirty="0" sz="1000">
                <a:solidFill>
                  <a:srgbClr val="010202"/>
                </a:solidFill>
                <a:latin typeface="Times New Roman"/>
                <a:cs typeface="Times New Roman"/>
              </a:rPr>
              <a:t>292 </a:t>
            </a:r>
            <a:r>
              <a:rPr dirty="0" sz="1000" spc="-5">
                <a:solidFill>
                  <a:srgbClr val="010202"/>
                </a:solidFill>
                <a:latin typeface="Times New Roman"/>
                <a:cs typeface="Times New Roman"/>
              </a:rPr>
              <a:t>K,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10.26. The double tangent at the Cs-rich side of the diagram  gives the solidus composition as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Rb</a:t>
            </a:r>
            <a:r>
              <a:rPr dirty="0" sz="1000">
                <a:solidFill>
                  <a:srgbClr val="010202"/>
                </a:solidFill>
                <a:latin typeface="Times New Roman"/>
                <a:cs typeface="Times New Roman"/>
              </a:rPr>
              <a:t>=0.10 and the liquidus composition as</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Rb</a:t>
            </a:r>
            <a:r>
              <a:rPr dirty="0" sz="1000">
                <a:solidFill>
                  <a:srgbClr val="010202"/>
                </a:solidFill>
                <a:latin typeface="Times New Roman"/>
                <a:cs typeface="Times New Roman"/>
              </a:rPr>
              <a:t>=0.13,</a:t>
            </a:r>
            <a:endParaRPr sz="1000">
              <a:latin typeface="Times New Roman"/>
              <a:cs typeface="Times New Roman"/>
            </a:endParaRPr>
          </a:p>
        </p:txBody>
      </p:sp>
      <p:sp>
        <p:nvSpPr>
          <p:cNvPr id="8" name="object 8"/>
          <p:cNvSpPr txBox="1"/>
          <p:nvPr/>
        </p:nvSpPr>
        <p:spPr>
          <a:xfrm>
            <a:off x="457187" y="403223"/>
            <a:ext cx="4585335" cy="473075"/>
          </a:xfrm>
          <a:prstGeom prst="rect">
            <a:avLst/>
          </a:prstGeom>
        </p:spPr>
        <p:txBody>
          <a:bodyPr wrap="square" lIns="0" tIns="12700" rIns="0" bIns="0" rtlCol="0" vert="horz">
            <a:spAutoFit/>
          </a:bodyPr>
          <a:lstStyle/>
          <a:p>
            <a:pPr marL="5746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355</a:t>
            </a:r>
            <a:endParaRPr sz="1000">
              <a:latin typeface="Times New Roman"/>
              <a:cs typeface="Times New Roman"/>
            </a:endParaRPr>
          </a:p>
          <a:p>
            <a:pPr>
              <a:lnSpc>
                <a:spcPct val="100000"/>
              </a:lnSpc>
              <a:spcBef>
                <a:spcPts val="30"/>
              </a:spcBef>
            </a:pPr>
            <a:endParaRPr sz="950">
              <a:latin typeface="Times New Roman"/>
              <a:cs typeface="Times New Roman"/>
            </a:endParaRPr>
          </a:p>
          <a:p>
            <a:pPr marL="12700">
              <a:lnSpc>
                <a:spcPct val="100000"/>
              </a:lnSpc>
            </a:pPr>
            <a:r>
              <a:rPr dirty="0" sz="1000">
                <a:solidFill>
                  <a:srgbClr val="010202"/>
                </a:solidFill>
                <a:latin typeface="Times New Roman"/>
                <a:cs typeface="Times New Roman"/>
              </a:rPr>
              <a:t>which, at 282.7 </a:t>
            </a:r>
            <a:r>
              <a:rPr dirty="0" sz="1000" spc="-5">
                <a:solidFill>
                  <a:srgbClr val="010202"/>
                </a:solidFill>
                <a:latin typeface="Times New Roman"/>
                <a:cs typeface="Times New Roman"/>
              </a:rPr>
              <a:t>K, </a:t>
            </a:r>
            <a:r>
              <a:rPr dirty="0" sz="1000">
                <a:solidFill>
                  <a:srgbClr val="010202"/>
                </a:solidFill>
                <a:latin typeface="Times New Roman"/>
                <a:cs typeface="Times New Roman"/>
              </a:rPr>
              <a:t>becomes</a:t>
            </a:r>
            <a:endParaRPr sz="1000">
              <a:latin typeface="Times New Roman"/>
              <a:cs typeface="Times New Roman"/>
            </a:endParaRPr>
          </a:p>
        </p:txBody>
      </p:sp>
      <p:sp>
        <p:nvSpPr>
          <p:cNvPr id="9" name="object 9"/>
          <p:cNvSpPr/>
          <p:nvPr/>
        </p:nvSpPr>
        <p:spPr>
          <a:xfrm>
            <a:off x="981075" y="1023937"/>
            <a:ext cx="3790950" cy="352425"/>
          </a:xfrm>
          <a:prstGeom prst="rect">
            <a:avLst/>
          </a:prstGeom>
          <a:blipFill>
            <a:blip r:embed="rId4" cstate="print"/>
            <a:stretch>
              <a:fillRect/>
            </a:stretch>
          </a:blipFill>
        </p:spPr>
        <p:txBody>
          <a:bodyPr wrap="square" lIns="0" tIns="0" rIns="0" bIns="0" rtlCol="0"/>
          <a:lstStyle/>
          <a:p/>
        </p:txBody>
      </p:sp>
      <p:sp>
        <p:nvSpPr>
          <p:cNvPr id="10" name="object 10"/>
          <p:cNvSpPr/>
          <p:nvPr/>
        </p:nvSpPr>
        <p:spPr>
          <a:xfrm>
            <a:off x="814387" y="1809750"/>
            <a:ext cx="3590925" cy="16192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15950" y="2803525"/>
            <a:ext cx="914400" cy="1809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81000" y="403225"/>
            <a:ext cx="4725670" cy="2628900"/>
          </a:xfrm>
          <a:prstGeom prst="rect">
            <a:avLst/>
          </a:prstGeom>
        </p:spPr>
        <p:txBody>
          <a:bodyPr wrap="square" lIns="0" tIns="12700" rIns="0" bIns="0" rtlCol="0" vert="horz">
            <a:spAutoFit/>
          </a:bodyPr>
          <a:lstStyle/>
          <a:p>
            <a:pPr algn="just" marL="76200">
              <a:lnSpc>
                <a:spcPct val="100000"/>
              </a:lnSpc>
              <a:spcBef>
                <a:spcPts val="100"/>
              </a:spcBef>
            </a:pPr>
            <a:r>
              <a:rPr dirty="0" sz="1000">
                <a:solidFill>
                  <a:srgbClr val="231F20"/>
                </a:solidFill>
                <a:latin typeface="Times New Roman"/>
                <a:cs typeface="Times New Roman"/>
              </a:rPr>
              <a:t>356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76200" marR="68580">
              <a:lnSpc>
                <a:spcPct val="100000"/>
              </a:lnSpc>
              <a:spcBef>
                <a:spcPts val="865"/>
              </a:spcBef>
            </a:pPr>
            <a:r>
              <a:rPr dirty="0" sz="1000" spc="-5">
                <a:solidFill>
                  <a:srgbClr val="010202"/>
                </a:solidFill>
                <a:latin typeface="Times New Roman"/>
                <a:cs typeface="Times New Roman"/>
              </a:rPr>
              <a:t>which is in excellent agreement with the phase diagram. At the Rb-rich side of the  diagram the double tangent gives the solidus and liquidus compositions as, </a:t>
            </a:r>
            <a:r>
              <a:rPr dirty="0" sz="1000" spc="-10">
                <a:solidFill>
                  <a:srgbClr val="010202"/>
                </a:solidFill>
                <a:latin typeface="Times New Roman"/>
                <a:cs typeface="Times New Roman"/>
              </a:rPr>
              <a:t>respectively,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Rb</a:t>
            </a:r>
            <a:r>
              <a:rPr dirty="0" sz="1000">
                <a:solidFill>
                  <a:srgbClr val="010202"/>
                </a:solidFill>
                <a:latin typeface="Times New Roman"/>
                <a:cs typeface="Times New Roman"/>
              </a:rPr>
              <a:t>=0.81,</a:t>
            </a:r>
            <a:r>
              <a:rPr dirty="0" sz="1000" spc="35">
                <a:solidFill>
                  <a:srgbClr val="010202"/>
                </a:solidFill>
                <a:latin typeface="Times New Roman"/>
                <a:cs typeface="Times New Roman"/>
              </a:rPr>
              <a:t> </a:t>
            </a:r>
            <a:r>
              <a:rPr dirty="0" sz="1000">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a:solidFill>
                  <a:srgbClr val="010202"/>
                </a:solidFill>
                <a:latin typeface="Times New Roman"/>
                <a:cs typeface="Times New Roman"/>
              </a:rPr>
              <a:t>X</a:t>
            </a:r>
            <a:r>
              <a:rPr dirty="0" baseline="-33333" sz="1125">
                <a:solidFill>
                  <a:srgbClr val="010202"/>
                </a:solidFill>
                <a:latin typeface="Times New Roman"/>
                <a:cs typeface="Times New Roman"/>
              </a:rPr>
              <a:t>Rb</a:t>
            </a:r>
            <a:r>
              <a:rPr dirty="0" sz="1000">
                <a:solidFill>
                  <a:srgbClr val="010202"/>
                </a:solidFill>
                <a:latin typeface="Times New Roman"/>
                <a:cs typeface="Times New Roman"/>
              </a:rPr>
              <a:t>=0.75,</a:t>
            </a:r>
            <a:r>
              <a:rPr dirty="0" sz="1000" spc="3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40">
                <a:solidFill>
                  <a:srgbClr val="010202"/>
                </a:solidFill>
                <a:latin typeface="Times New Roman"/>
                <a:cs typeface="Times New Roman"/>
              </a:rPr>
              <a:t> </a:t>
            </a:r>
            <a:r>
              <a:rPr dirty="0" sz="1000">
                <a:solidFill>
                  <a:srgbClr val="010202"/>
                </a:solidFill>
                <a:latin typeface="Times New Roman"/>
                <a:cs typeface="Times New Roman"/>
              </a:rPr>
              <a:t>are</a:t>
            </a:r>
            <a:r>
              <a:rPr dirty="0" sz="1000" spc="35">
                <a:solidFill>
                  <a:srgbClr val="010202"/>
                </a:solidFill>
                <a:latin typeface="Times New Roman"/>
                <a:cs typeface="Times New Roman"/>
              </a:rPr>
              <a:t> </a:t>
            </a:r>
            <a:r>
              <a:rPr dirty="0" sz="1000">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a:solidFill>
                  <a:srgbClr val="010202"/>
                </a:solidFill>
                <a:latin typeface="Times New Roman"/>
                <a:cs typeface="Times New Roman"/>
              </a:rPr>
              <a:t>good</a:t>
            </a:r>
            <a:r>
              <a:rPr dirty="0" sz="1000" spc="40">
                <a:solidFill>
                  <a:srgbClr val="010202"/>
                </a:solidFill>
                <a:latin typeface="Times New Roman"/>
                <a:cs typeface="Times New Roman"/>
              </a:rPr>
              <a:t> </a:t>
            </a:r>
            <a:r>
              <a:rPr dirty="0" sz="1000">
                <a:solidFill>
                  <a:srgbClr val="010202"/>
                </a:solidFill>
                <a:latin typeface="Times New Roman"/>
                <a:cs typeface="Times New Roman"/>
              </a:rPr>
              <a:t>agreement</a:t>
            </a:r>
            <a:r>
              <a:rPr dirty="0" sz="1000" spc="3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35">
                <a:solidFill>
                  <a:srgbClr val="010202"/>
                </a:solidFill>
                <a:latin typeface="Times New Roman"/>
                <a:cs typeface="Times New Roman"/>
              </a:rPr>
              <a:t> </a:t>
            </a:r>
            <a:r>
              <a:rPr dirty="0" sz="1000">
                <a:solidFill>
                  <a:srgbClr val="010202"/>
                </a:solidFill>
                <a:latin typeface="Times New Roman"/>
                <a:cs typeface="Times New Roman"/>
              </a:rPr>
              <a:t>diagram</a:t>
            </a:r>
            <a:r>
              <a:rPr dirty="0" sz="1000" spc="35">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76200">
              <a:lnSpc>
                <a:spcPct val="100000"/>
              </a:lnSpc>
              <a:spcBef>
                <a:spcPts val="370"/>
              </a:spcBef>
            </a:pPr>
            <a:r>
              <a:rPr dirty="0" sz="1000">
                <a:solidFill>
                  <a:srgbClr val="010202"/>
                </a:solidFill>
                <a:latin typeface="Times New Roman"/>
                <a:cs typeface="Times New Roman"/>
              </a:rPr>
              <a:t>0.80 and</a:t>
            </a:r>
            <a:r>
              <a:rPr dirty="0" sz="1000" spc="-5">
                <a:solidFill>
                  <a:srgbClr val="010202"/>
                </a:solidFill>
                <a:latin typeface="Times New Roman"/>
                <a:cs typeface="Times New Roman"/>
              </a:rPr>
              <a:t> </a:t>
            </a:r>
            <a:r>
              <a:rPr dirty="0" sz="1000">
                <a:solidFill>
                  <a:srgbClr val="010202"/>
                </a:solidFill>
                <a:latin typeface="Times New Roman"/>
                <a:cs typeface="Times New Roman"/>
              </a:rPr>
              <a:t>0.77.</a:t>
            </a:r>
            <a:endParaRPr sz="1000">
              <a:latin typeface="Times New Roman"/>
              <a:cs typeface="Times New Roman"/>
            </a:endParaRPr>
          </a:p>
          <a:p>
            <a:pPr algn="just" marL="76200" marR="72390" indent="127000">
              <a:lnSpc>
                <a:spcPct val="100000"/>
              </a:lnSpc>
            </a:pPr>
            <a:r>
              <a:rPr dirty="0" sz="1000" spc="-5">
                <a:solidFill>
                  <a:srgbClr val="010202"/>
                </a:solidFill>
                <a:latin typeface="Times New Roman"/>
                <a:cs typeface="Times New Roman"/>
              </a:rPr>
              <a:t>It is thus seen that the phase diagram is reproduced by assuming that the liquid  solutions are ideal and the solid solutions are regular with </a:t>
            </a:r>
            <a:r>
              <a:rPr dirty="0" sz="1000" spc="20">
                <a:solidFill>
                  <a:srgbClr val="010202"/>
                </a:solidFill>
                <a:latin typeface="Times New Roman"/>
                <a:cs typeface="Times New Roman"/>
              </a:rPr>
              <a:t>fi=668</a:t>
            </a:r>
            <a:r>
              <a:rPr dirty="0" sz="1000" spc="-15">
                <a:solidFill>
                  <a:srgbClr val="010202"/>
                </a:solidFill>
                <a:latin typeface="Times New Roman"/>
                <a:cs typeface="Times New Roman"/>
              </a:rPr>
              <a:t> </a:t>
            </a:r>
            <a:r>
              <a:rPr dirty="0" sz="1000" spc="-10">
                <a:solidFill>
                  <a:srgbClr val="010202"/>
                </a:solidFill>
                <a:latin typeface="Times New Roman"/>
                <a:cs typeface="Times New Roman"/>
              </a:rPr>
              <a:t>J.</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algn="ctr">
              <a:lnSpc>
                <a:spcPct val="100000"/>
              </a:lnSpc>
            </a:pPr>
            <a:r>
              <a:rPr dirty="0" sz="1000" b="1">
                <a:solidFill>
                  <a:srgbClr val="010202"/>
                </a:solidFill>
                <a:latin typeface="Times New Roman"/>
                <a:cs typeface="Times New Roman"/>
              </a:rPr>
              <a:t>PROBLEMS</a:t>
            </a:r>
            <a:endParaRPr sz="1000">
              <a:latin typeface="Times New Roman"/>
              <a:cs typeface="Times New Roman"/>
            </a:endParaRPr>
          </a:p>
          <a:p>
            <a:pPr>
              <a:lnSpc>
                <a:spcPct val="100000"/>
              </a:lnSpc>
            </a:pPr>
            <a:endParaRPr sz="1150">
              <a:latin typeface="Times New Roman"/>
              <a:cs typeface="Times New Roman"/>
            </a:endParaRPr>
          </a:p>
          <a:p>
            <a:pPr marL="215900" indent="-127635">
              <a:lnSpc>
                <a:spcPct val="100000"/>
              </a:lnSpc>
            </a:pPr>
            <a:r>
              <a:rPr dirty="0" sz="1000" b="1">
                <a:solidFill>
                  <a:srgbClr val="010202"/>
                </a:solidFill>
                <a:latin typeface="Times New Roman"/>
                <a:cs typeface="Times New Roman"/>
              </a:rPr>
              <a:t>10.1</a:t>
            </a:r>
            <a:r>
              <a:rPr dirty="0" sz="1000" spc="75" b="1">
                <a:solidFill>
                  <a:srgbClr val="010202"/>
                </a:solidFill>
                <a:latin typeface="Times New Roman"/>
                <a:cs typeface="Times New Roman"/>
              </a:rPr>
              <a:t> </a:t>
            </a:r>
            <a:r>
              <a:rPr dirty="0" sz="1000">
                <a:solidFill>
                  <a:srgbClr val="010202"/>
                </a:solidFill>
                <a:latin typeface="Times New Roman"/>
                <a:cs typeface="Times New Roman"/>
              </a:rPr>
              <a:t>CaF</a:t>
            </a:r>
            <a:r>
              <a:rPr dirty="0" baseline="-33333" sz="1125">
                <a:solidFill>
                  <a:srgbClr val="010202"/>
                </a:solidFill>
                <a:latin typeface="Times New Roman"/>
                <a:cs typeface="Times New Roman"/>
              </a:rPr>
              <a:t>2</a:t>
            </a:r>
            <a:r>
              <a:rPr dirty="0" baseline="-33333" sz="1125" spc="209">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a:solidFill>
                  <a:srgbClr val="010202"/>
                </a:solidFill>
                <a:latin typeface="Times New Roman"/>
                <a:cs typeface="Times New Roman"/>
              </a:rPr>
              <a:t>MgF</a:t>
            </a:r>
            <a:r>
              <a:rPr dirty="0" baseline="-33333" sz="1125">
                <a:solidFill>
                  <a:srgbClr val="010202"/>
                </a:solidFill>
                <a:latin typeface="Times New Roman"/>
                <a:cs typeface="Times New Roman"/>
              </a:rPr>
              <a:t>2</a:t>
            </a:r>
            <a:r>
              <a:rPr dirty="0" baseline="-33333" sz="1125" spc="209">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mutually</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insoluble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form</a:t>
            </a:r>
            <a:r>
              <a:rPr dirty="0" sz="1000" spc="75">
                <a:solidFill>
                  <a:srgbClr val="010202"/>
                </a:solidFill>
                <a:latin typeface="Times New Roman"/>
                <a:cs typeface="Times New Roman"/>
              </a:rPr>
              <a:t> </a:t>
            </a:r>
            <a:r>
              <a:rPr dirty="0" sz="1000">
                <a:solidFill>
                  <a:srgbClr val="010202"/>
                </a:solidFill>
                <a:latin typeface="Times New Roman"/>
                <a:cs typeface="Times New Roman"/>
              </a:rPr>
              <a:t>a</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simple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binary</a:t>
            </a:r>
            <a:endParaRPr sz="1000">
              <a:latin typeface="Times New Roman"/>
              <a:cs typeface="Times New Roman"/>
            </a:endParaRPr>
          </a:p>
          <a:p>
            <a:pPr marL="215900" marR="79375">
              <a:lnSpc>
                <a:spcPct val="100000"/>
              </a:lnSpc>
              <a:spcBef>
                <a:spcPts val="370"/>
              </a:spcBef>
            </a:pPr>
            <a:r>
              <a:rPr dirty="0" sz="1000">
                <a:solidFill>
                  <a:srgbClr val="010202"/>
                </a:solidFill>
                <a:latin typeface="Times New Roman"/>
                <a:cs typeface="Times New Roman"/>
              </a:rPr>
              <a:t>eutectic system. Calculate the composition and temperature of the eutectic melt  assuming</a:t>
            </a:r>
            <a:r>
              <a:rPr dirty="0" sz="1000" spc="9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95">
                <a:solidFill>
                  <a:srgbClr val="010202"/>
                </a:solidFill>
                <a:latin typeface="Times New Roman"/>
                <a:cs typeface="Times New Roman"/>
              </a:rPr>
              <a:t> </a:t>
            </a:r>
            <a:r>
              <a:rPr dirty="0" sz="1000">
                <a:solidFill>
                  <a:srgbClr val="010202"/>
                </a:solidFill>
                <a:latin typeface="Times New Roman"/>
                <a:cs typeface="Times New Roman"/>
              </a:rPr>
              <a:t>solutions</a:t>
            </a:r>
            <a:r>
              <a:rPr dirty="0" sz="1000" spc="90">
                <a:solidFill>
                  <a:srgbClr val="010202"/>
                </a:solidFill>
                <a:latin typeface="Times New Roman"/>
                <a:cs typeface="Times New Roman"/>
              </a:rPr>
              <a:t> </a:t>
            </a:r>
            <a:r>
              <a:rPr dirty="0" sz="1000">
                <a:solidFill>
                  <a:srgbClr val="010202"/>
                </a:solidFill>
                <a:latin typeface="Times New Roman"/>
                <a:cs typeface="Times New Roman"/>
              </a:rPr>
              <a:t>are</a:t>
            </a:r>
            <a:r>
              <a:rPr dirty="0" sz="1000" spc="90">
                <a:solidFill>
                  <a:srgbClr val="010202"/>
                </a:solidFill>
                <a:latin typeface="Times New Roman"/>
                <a:cs typeface="Times New Roman"/>
              </a:rPr>
              <a:t> </a:t>
            </a:r>
            <a:r>
              <a:rPr dirty="0" sz="1000">
                <a:solidFill>
                  <a:srgbClr val="010202"/>
                </a:solidFill>
                <a:latin typeface="Times New Roman"/>
                <a:cs typeface="Times New Roman"/>
              </a:rPr>
              <a:t>Raoultian.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actual</a:t>
            </a:r>
            <a:r>
              <a:rPr dirty="0" sz="1000" spc="90">
                <a:solidFill>
                  <a:srgbClr val="010202"/>
                </a:solidFill>
                <a:latin typeface="Times New Roman"/>
                <a:cs typeface="Times New Roman"/>
              </a:rPr>
              <a:t> </a:t>
            </a:r>
            <a:r>
              <a:rPr dirty="0" sz="1000">
                <a:solidFill>
                  <a:srgbClr val="010202"/>
                </a:solidFill>
                <a:latin typeface="Times New Roman"/>
                <a:cs typeface="Times New Roman"/>
              </a:rPr>
              <a:t>eutectic</a:t>
            </a:r>
            <a:r>
              <a:rPr dirty="0" sz="1000" spc="90">
                <a:solidFill>
                  <a:srgbClr val="010202"/>
                </a:solidFill>
                <a:latin typeface="Times New Roman"/>
                <a:cs typeface="Times New Roman"/>
              </a:rPr>
              <a:t> </a:t>
            </a:r>
            <a:r>
              <a:rPr dirty="0" sz="1000">
                <a:solidFill>
                  <a:srgbClr val="010202"/>
                </a:solidFill>
                <a:latin typeface="Times New Roman"/>
                <a:cs typeface="Times New Roman"/>
              </a:rPr>
              <a:t>occurs</a:t>
            </a:r>
            <a:r>
              <a:rPr dirty="0" sz="1000" spc="95">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marL="1190625">
              <a:lnSpc>
                <a:spcPct val="100000"/>
              </a:lnSpc>
              <a:spcBef>
                <a:spcPts val="750"/>
              </a:spcBef>
            </a:pP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1243 K.</a:t>
            </a:r>
            <a:endParaRPr sz="1000">
              <a:latin typeface="Times New Roman"/>
              <a:cs typeface="Times New Roman"/>
            </a:endParaRPr>
          </a:p>
        </p:txBody>
      </p:sp>
      <p:sp>
        <p:nvSpPr>
          <p:cNvPr id="4" name="object 4"/>
          <p:cNvSpPr/>
          <p:nvPr/>
        </p:nvSpPr>
        <p:spPr>
          <a:xfrm>
            <a:off x="847725" y="3206750"/>
            <a:ext cx="3790950" cy="30384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19112" y="6447790"/>
            <a:ext cx="4650740" cy="1354455"/>
          </a:xfrm>
          <a:prstGeom prst="rect">
            <a:avLst/>
          </a:prstGeom>
        </p:spPr>
        <p:txBody>
          <a:bodyPr wrap="square" lIns="0" tIns="27939" rIns="0" bIns="0" rtlCol="0" vert="horz">
            <a:spAutoFit/>
          </a:bodyPr>
          <a:lstStyle/>
          <a:p>
            <a:pPr algn="just" marL="929005" marR="466090" indent="-457200">
              <a:lnSpc>
                <a:spcPts val="1100"/>
              </a:lnSpc>
              <a:spcBef>
                <a:spcPts val="219"/>
              </a:spcBef>
            </a:pPr>
            <a:r>
              <a:rPr dirty="0" sz="1000" spc="-15" b="1">
                <a:solidFill>
                  <a:srgbClr val="010202"/>
                </a:solidFill>
                <a:latin typeface="Times New Roman"/>
                <a:cs typeface="Times New Roman"/>
              </a:rPr>
              <a:t>Figure</a:t>
            </a:r>
            <a:r>
              <a:rPr dirty="0" sz="1000" spc="-50" b="1">
                <a:solidFill>
                  <a:srgbClr val="010202"/>
                </a:solidFill>
                <a:latin typeface="Times New Roman"/>
                <a:cs typeface="Times New Roman"/>
              </a:rPr>
              <a:t> </a:t>
            </a:r>
            <a:r>
              <a:rPr dirty="0" sz="1000" spc="-15" b="1">
                <a:solidFill>
                  <a:srgbClr val="010202"/>
                </a:solidFill>
                <a:latin typeface="Times New Roman"/>
                <a:cs typeface="Times New Roman"/>
              </a:rPr>
              <a:t>10.26</a:t>
            </a:r>
            <a:r>
              <a:rPr dirty="0" sz="1000" spc="-35" b="1">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molar</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Gibbs</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free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energy</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mixing</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curves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for</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ideal</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liquid  </a:t>
            </a:r>
            <a:r>
              <a:rPr dirty="0" sz="1000">
                <a:solidFill>
                  <a:srgbClr val="010202"/>
                </a:solidFill>
                <a:latin typeface="Times New Roman"/>
                <a:cs typeface="Times New Roman"/>
              </a:rPr>
              <a:t>solutions and regular solid solutions (with </a:t>
            </a:r>
            <a:r>
              <a:rPr dirty="0" sz="1000" spc="25">
                <a:solidFill>
                  <a:srgbClr val="010202"/>
                </a:solidFill>
                <a:latin typeface="Times New Roman"/>
                <a:cs typeface="Times New Roman"/>
              </a:rPr>
              <a:t>fi=668 </a:t>
            </a:r>
            <a:r>
              <a:rPr dirty="0" sz="1000" spc="-5">
                <a:solidFill>
                  <a:srgbClr val="010202"/>
                </a:solidFill>
                <a:latin typeface="Times New Roman"/>
                <a:cs typeface="Times New Roman"/>
              </a:rPr>
              <a:t>J) </a:t>
            </a:r>
            <a:r>
              <a:rPr dirty="0" sz="1000">
                <a:solidFill>
                  <a:srgbClr val="010202"/>
                </a:solidFill>
                <a:latin typeface="Times New Roman"/>
                <a:cs typeface="Times New Roman"/>
              </a:rPr>
              <a:t>at 293 </a:t>
            </a:r>
            <a:r>
              <a:rPr dirty="0" sz="1000" spc="-5">
                <a:solidFill>
                  <a:srgbClr val="010202"/>
                </a:solidFill>
                <a:latin typeface="Times New Roman"/>
                <a:cs typeface="Times New Roman"/>
              </a:rPr>
              <a:t>K,  </a:t>
            </a:r>
            <a:r>
              <a:rPr dirty="0" sz="1000">
                <a:solidFill>
                  <a:srgbClr val="010202"/>
                </a:solidFill>
                <a:latin typeface="Times New Roman"/>
                <a:cs typeface="Times New Roman"/>
              </a:rPr>
              <a:t>drawn using the Gibbs free energies of melting of </a:t>
            </a:r>
            <a:r>
              <a:rPr dirty="0" sz="1000" spc="-5">
                <a:solidFill>
                  <a:srgbClr val="010202"/>
                </a:solidFill>
                <a:latin typeface="Times New Roman"/>
                <a:cs typeface="Times New Roman"/>
              </a:rPr>
              <a:t>Cs </a:t>
            </a:r>
            <a:r>
              <a:rPr dirty="0" sz="1000">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a:solidFill>
                  <a:srgbClr val="010202"/>
                </a:solidFill>
                <a:latin typeface="Times New Roman"/>
                <a:cs typeface="Times New Roman"/>
              </a:rPr>
              <a:t>Rb.</a:t>
            </a:r>
            <a:endParaRPr sz="1000">
              <a:latin typeface="Times New Roman"/>
              <a:cs typeface="Times New Roman"/>
            </a:endParaRPr>
          </a:p>
          <a:p>
            <a:pPr>
              <a:lnSpc>
                <a:spcPct val="100000"/>
              </a:lnSpc>
              <a:spcBef>
                <a:spcPts val="35"/>
              </a:spcBef>
            </a:pPr>
            <a:endParaRPr sz="950">
              <a:latin typeface="Times New Roman"/>
              <a:cs typeface="Times New Roman"/>
            </a:endParaRPr>
          </a:p>
          <a:p>
            <a:pPr marL="50800" marR="43180">
              <a:lnSpc>
                <a:spcPct val="130900"/>
              </a:lnSpc>
            </a:pPr>
            <a:r>
              <a:rPr dirty="0" sz="1000" b="1">
                <a:solidFill>
                  <a:srgbClr val="010202"/>
                </a:solidFill>
                <a:latin typeface="Times New Roman"/>
                <a:cs typeface="Times New Roman"/>
              </a:rPr>
              <a:t>10.2 </a:t>
            </a:r>
            <a:r>
              <a:rPr dirty="0" sz="1000">
                <a:solidFill>
                  <a:srgbClr val="010202"/>
                </a:solidFill>
                <a:latin typeface="Times New Roman"/>
                <a:cs typeface="Times New Roman"/>
              </a:rPr>
              <a:t>Gold and silicon are mutually insoluble in the solid state and form a eutectic system  with</a:t>
            </a:r>
            <a:r>
              <a:rPr dirty="0" sz="1000" spc="114">
                <a:solidFill>
                  <a:srgbClr val="010202"/>
                </a:solidFill>
                <a:latin typeface="Times New Roman"/>
                <a:cs typeface="Times New Roman"/>
              </a:rPr>
              <a:t> </a:t>
            </a:r>
            <a:r>
              <a:rPr dirty="0" sz="1000">
                <a:solidFill>
                  <a:srgbClr val="010202"/>
                </a:solidFill>
                <a:latin typeface="Times New Roman"/>
                <a:cs typeface="Times New Roman"/>
              </a:rPr>
              <a:t>a</a:t>
            </a:r>
            <a:r>
              <a:rPr dirty="0" sz="1000" spc="114">
                <a:solidFill>
                  <a:srgbClr val="010202"/>
                </a:solidFill>
                <a:latin typeface="Times New Roman"/>
                <a:cs typeface="Times New Roman"/>
              </a:rPr>
              <a:t> </a:t>
            </a:r>
            <a:r>
              <a:rPr dirty="0" sz="1000">
                <a:solidFill>
                  <a:srgbClr val="010202"/>
                </a:solidFill>
                <a:latin typeface="Times New Roman"/>
                <a:cs typeface="Times New Roman"/>
              </a:rPr>
              <a:t>eutectic</a:t>
            </a:r>
            <a:r>
              <a:rPr dirty="0" sz="1000" spc="114">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a:solidFill>
                  <a:srgbClr val="010202"/>
                </a:solidFill>
                <a:latin typeface="Times New Roman"/>
                <a:cs typeface="Times New Roman"/>
              </a:rPr>
              <a:t>636</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2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20">
                <a:solidFill>
                  <a:srgbClr val="010202"/>
                </a:solidFill>
                <a:latin typeface="Times New Roman"/>
                <a:cs typeface="Times New Roman"/>
              </a:rPr>
              <a:t> </a:t>
            </a:r>
            <a:r>
              <a:rPr dirty="0" sz="1000">
                <a:solidFill>
                  <a:srgbClr val="010202"/>
                </a:solidFill>
                <a:latin typeface="Times New Roman"/>
                <a:cs typeface="Times New Roman"/>
              </a:rPr>
              <a:t>a</a:t>
            </a:r>
            <a:r>
              <a:rPr dirty="0" sz="1000" spc="114">
                <a:solidFill>
                  <a:srgbClr val="010202"/>
                </a:solidFill>
                <a:latin typeface="Times New Roman"/>
                <a:cs typeface="Times New Roman"/>
              </a:rPr>
              <a:t> </a:t>
            </a:r>
            <a:r>
              <a:rPr dirty="0" sz="1000">
                <a:solidFill>
                  <a:srgbClr val="010202"/>
                </a:solidFill>
                <a:latin typeface="Times New Roman"/>
                <a:cs typeface="Times New Roman"/>
              </a:rPr>
              <a:t>eutectic</a:t>
            </a:r>
            <a:r>
              <a:rPr dirty="0" sz="1000" spc="114">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X</a:t>
            </a:r>
            <a:r>
              <a:rPr dirty="0" baseline="-33333" sz="1125" spc="-7">
                <a:solidFill>
                  <a:srgbClr val="010202"/>
                </a:solidFill>
                <a:latin typeface="Times New Roman"/>
                <a:cs typeface="Times New Roman"/>
              </a:rPr>
              <a:t>Si</a:t>
            </a:r>
            <a:r>
              <a:rPr dirty="0" sz="1000" spc="-5">
                <a:solidFill>
                  <a:srgbClr val="010202"/>
                </a:solidFill>
                <a:latin typeface="Times New Roman"/>
                <a:cs typeface="Times New Roman"/>
              </a:rPr>
              <a:t>=0.186.</a:t>
            </a:r>
            <a:endParaRPr sz="1000">
              <a:latin typeface="Times New Roman"/>
              <a:cs typeface="Times New Roman"/>
            </a:endParaRPr>
          </a:p>
          <a:p>
            <a:pPr marL="177800" marR="266065" indent="-127000">
              <a:lnSpc>
                <a:spcPct val="100000"/>
              </a:lnSpc>
              <a:spcBef>
                <a:spcPts val="370"/>
              </a:spcBef>
            </a:pPr>
            <a:r>
              <a:rPr dirty="0" sz="1000">
                <a:solidFill>
                  <a:srgbClr val="010202"/>
                </a:solidFill>
                <a:latin typeface="Times New Roman"/>
                <a:cs typeface="Times New Roman"/>
              </a:rPr>
              <a:t>Calculate the Gibbs free energy of the eutectic melt relative to (a) unmixed liquid</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Au  </a:t>
            </a:r>
            <a:r>
              <a:rPr dirty="0" sz="1000">
                <a:solidFill>
                  <a:srgbClr val="010202"/>
                </a:solidFill>
                <a:latin typeface="Times New Roman"/>
                <a:cs typeface="Times New Roman"/>
              </a:rPr>
              <a:t>and liquid Si, and (b) unmixed solid </a:t>
            </a:r>
            <a:r>
              <a:rPr dirty="0" sz="1000" spc="-5">
                <a:solidFill>
                  <a:srgbClr val="010202"/>
                </a:solidFill>
                <a:latin typeface="Times New Roman"/>
                <a:cs typeface="Times New Roman"/>
              </a:rPr>
              <a:t>Au </a:t>
            </a:r>
            <a:r>
              <a:rPr dirty="0" sz="1000">
                <a:solidFill>
                  <a:srgbClr val="010202"/>
                </a:solidFill>
                <a:latin typeface="Times New Roman"/>
                <a:cs typeface="Times New Roman"/>
              </a:rPr>
              <a:t>and solid</a:t>
            </a:r>
            <a:r>
              <a:rPr dirty="0" sz="1000" spc="-15">
                <a:solidFill>
                  <a:srgbClr val="010202"/>
                </a:solidFill>
                <a:latin typeface="Times New Roman"/>
                <a:cs typeface="Times New Roman"/>
              </a:rPr>
              <a:t> </a:t>
            </a:r>
            <a:r>
              <a:rPr dirty="0" sz="1000">
                <a:solidFill>
                  <a:srgbClr val="010202"/>
                </a:solidFill>
                <a:latin typeface="Times New Roman"/>
                <a:cs typeface="Times New Roman"/>
              </a:rPr>
              <a:t>Si.</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357</a:t>
            </a:r>
            <a:endParaRPr sz="1000">
              <a:latin typeface="Times New Roman"/>
              <a:cs typeface="Times New Roman"/>
            </a:endParaRPr>
          </a:p>
        </p:txBody>
      </p:sp>
      <p:sp>
        <p:nvSpPr>
          <p:cNvPr id="3" name="object 3"/>
          <p:cNvSpPr/>
          <p:nvPr/>
        </p:nvSpPr>
        <p:spPr>
          <a:xfrm>
            <a:off x="633094" y="865505"/>
            <a:ext cx="3790950" cy="115252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359784" y="2455075"/>
            <a:ext cx="1143000" cy="15240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4321175" y="2956242"/>
            <a:ext cx="685800" cy="152400"/>
          </a:xfrm>
          <a:prstGeom prst="rect">
            <a:avLst/>
          </a:prstGeom>
          <a:blipFill>
            <a:blip r:embed="rId4" cstate="print"/>
            <a:stretch>
              <a:fillRect/>
            </a:stretch>
          </a:blipFill>
        </p:spPr>
        <p:txBody>
          <a:bodyPr wrap="square" lIns="0" tIns="0" rIns="0" bIns="0" rtlCol="0"/>
          <a:lstStyle/>
          <a:p/>
        </p:txBody>
      </p:sp>
      <p:sp>
        <p:nvSpPr>
          <p:cNvPr id="6" name="object 6"/>
          <p:cNvSpPr/>
          <p:nvPr/>
        </p:nvSpPr>
        <p:spPr>
          <a:xfrm>
            <a:off x="4311650" y="5369559"/>
            <a:ext cx="695325" cy="142875"/>
          </a:xfrm>
          <a:prstGeom prst="rect">
            <a:avLst/>
          </a:prstGeom>
          <a:blipFill>
            <a:blip r:embed="rId5" cstate="print"/>
            <a:stretch>
              <a:fillRect/>
            </a:stretch>
          </a:blipFill>
        </p:spPr>
        <p:txBody>
          <a:bodyPr wrap="square" lIns="0" tIns="0" rIns="0" bIns="0" rtlCol="0"/>
          <a:lstStyle/>
          <a:p/>
        </p:txBody>
      </p:sp>
      <p:sp>
        <p:nvSpPr>
          <p:cNvPr id="7" name="object 7"/>
          <p:cNvSpPr/>
          <p:nvPr/>
        </p:nvSpPr>
        <p:spPr>
          <a:xfrm>
            <a:off x="821537" y="5569584"/>
            <a:ext cx="685800" cy="142875"/>
          </a:xfrm>
          <a:prstGeom prst="rect">
            <a:avLst/>
          </a:prstGeom>
          <a:blipFill>
            <a:blip r:embed="rId6" cstate="print"/>
            <a:stretch>
              <a:fillRect/>
            </a:stretch>
          </a:blipFill>
        </p:spPr>
        <p:txBody>
          <a:bodyPr wrap="square" lIns="0" tIns="0" rIns="0" bIns="0" rtlCol="0"/>
          <a:lstStyle/>
          <a:p/>
        </p:txBody>
      </p:sp>
      <p:sp>
        <p:nvSpPr>
          <p:cNvPr id="8" name="object 8"/>
          <p:cNvSpPr/>
          <p:nvPr/>
        </p:nvSpPr>
        <p:spPr>
          <a:xfrm>
            <a:off x="3696499" y="6121565"/>
            <a:ext cx="485775" cy="133350"/>
          </a:xfrm>
          <a:prstGeom prst="rect">
            <a:avLst/>
          </a:prstGeom>
          <a:blipFill>
            <a:blip r:embed="rId7" cstate="print"/>
            <a:stretch>
              <a:fillRect/>
            </a:stretch>
          </a:blipFill>
        </p:spPr>
        <p:txBody>
          <a:bodyPr wrap="square" lIns="0" tIns="0" rIns="0" bIns="0" rtlCol="0"/>
          <a:lstStyle/>
          <a:p/>
        </p:txBody>
      </p:sp>
      <p:sp>
        <p:nvSpPr>
          <p:cNvPr id="9" name="object 9"/>
          <p:cNvSpPr txBox="1"/>
          <p:nvPr/>
        </p:nvSpPr>
        <p:spPr>
          <a:xfrm>
            <a:off x="368300" y="2220595"/>
            <a:ext cx="4750435" cy="4281805"/>
          </a:xfrm>
          <a:prstGeom prst="rect">
            <a:avLst/>
          </a:prstGeom>
        </p:spPr>
        <p:txBody>
          <a:bodyPr wrap="square" lIns="0" tIns="12700" rIns="0" bIns="0" rtlCol="0" vert="horz">
            <a:spAutoFit/>
          </a:bodyPr>
          <a:lstStyle/>
          <a:p>
            <a:pPr lvl="1" marL="367030" indent="-266065">
              <a:lnSpc>
                <a:spcPct val="100000"/>
              </a:lnSpc>
              <a:spcBef>
                <a:spcPts val="100"/>
              </a:spcBef>
              <a:buFont typeface="Times New Roman"/>
              <a:buAutoNum type="arabicPeriod" startAt="3"/>
              <a:tabLst>
                <a:tab pos="367665" algn="l"/>
              </a:tabLst>
            </a:pPr>
            <a:r>
              <a:rPr dirty="0" sz="1000">
                <a:solidFill>
                  <a:srgbClr val="010202"/>
                </a:solidFill>
                <a:latin typeface="Times New Roman"/>
                <a:cs typeface="Times New Roman"/>
              </a:rPr>
              <a:t>Al</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melts</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2324</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a:solidFill>
                  <a:srgbClr val="010202"/>
                </a:solidFill>
                <a:latin typeface="Times New Roman"/>
                <a:cs typeface="Times New Roman"/>
              </a:rPr>
              <a:t>Cr</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melts</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2538</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form</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complete</a:t>
            </a:r>
            <a:endParaRPr sz="1000">
              <a:latin typeface="Times New Roman"/>
              <a:cs typeface="Times New Roman"/>
            </a:endParaRPr>
          </a:p>
          <a:p>
            <a:pPr algn="just" marL="227965" marR="93980">
              <a:lnSpc>
                <a:spcPct val="100000"/>
              </a:lnSpc>
              <a:spcBef>
                <a:spcPts val="745"/>
              </a:spcBef>
              <a:tabLst>
                <a:tab pos="4143375" algn="l"/>
              </a:tabLst>
            </a:pPr>
            <a:r>
              <a:rPr dirty="0" sz="1000">
                <a:solidFill>
                  <a:srgbClr val="010202"/>
                </a:solidFill>
                <a:latin typeface="Times New Roman"/>
                <a:cs typeface="Times New Roman"/>
              </a:rPr>
              <a:t>ranges</a:t>
            </a:r>
            <a:r>
              <a:rPr dirty="0" sz="1000" spc="135">
                <a:solidFill>
                  <a:srgbClr val="010202"/>
                </a:solidFill>
                <a:latin typeface="Times New Roman"/>
                <a:cs typeface="Times New Roman"/>
              </a:rPr>
              <a:t> </a:t>
            </a:r>
            <a:r>
              <a:rPr dirty="0" sz="1000">
                <a:solidFill>
                  <a:srgbClr val="010202"/>
                </a:solidFill>
                <a:latin typeface="Times New Roman"/>
                <a:cs typeface="Times New Roman"/>
              </a:rPr>
              <a:t>of</a:t>
            </a:r>
            <a:r>
              <a:rPr dirty="0" sz="1000" spc="13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13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35">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135">
                <a:solidFill>
                  <a:srgbClr val="010202"/>
                </a:solidFill>
                <a:latin typeface="Times New Roman"/>
                <a:cs typeface="Times New Roman"/>
              </a:rPr>
              <a:t> </a:t>
            </a:r>
            <a:r>
              <a:rPr dirty="0" sz="1000">
                <a:solidFill>
                  <a:srgbClr val="010202"/>
                </a:solidFill>
                <a:latin typeface="Times New Roman"/>
                <a:cs typeface="Times New Roman"/>
              </a:rPr>
              <a:t>solutions.</a:t>
            </a:r>
            <a:r>
              <a:rPr dirty="0" sz="1000" spc="135">
                <a:solidFill>
                  <a:srgbClr val="010202"/>
                </a:solidFill>
                <a:latin typeface="Times New Roman"/>
                <a:cs typeface="Times New Roman"/>
              </a:rPr>
              <a:t> </a:t>
            </a:r>
            <a:r>
              <a:rPr dirty="0" sz="1000">
                <a:solidFill>
                  <a:srgbClr val="010202"/>
                </a:solidFill>
                <a:latin typeface="Times New Roman"/>
                <a:cs typeface="Times New Roman"/>
              </a:rPr>
              <a:t>Assuming</a:t>
            </a:r>
            <a:r>
              <a:rPr dirty="0" sz="1000" spc="135">
                <a:solidFill>
                  <a:srgbClr val="010202"/>
                </a:solidFill>
                <a:latin typeface="Times New Roman"/>
                <a:cs typeface="Times New Roman"/>
              </a:rPr>
              <a:t> </a:t>
            </a:r>
            <a:r>
              <a:rPr dirty="0" sz="1000">
                <a:solidFill>
                  <a:srgbClr val="010202"/>
                </a:solidFill>
                <a:latin typeface="Times New Roman"/>
                <a:cs typeface="Times New Roman"/>
              </a:rPr>
              <a:t>that	, and that  </a:t>
            </a:r>
            <a:r>
              <a:rPr dirty="0" sz="1000" spc="-5">
                <a:solidFill>
                  <a:srgbClr val="010202"/>
                </a:solidFill>
                <a:latin typeface="Times New Roman"/>
                <a:cs typeface="Times New Roman"/>
              </a:rPr>
              <a:t>the solid and liquid solutions in the system </a:t>
            </a:r>
            <a:r>
              <a:rPr dirty="0" sz="1000">
                <a:solidFill>
                  <a:srgbClr val="010202"/>
                </a:solidFill>
                <a:latin typeface="Times New Roman"/>
                <a:cs typeface="Times New Roman"/>
              </a:rPr>
              <a:t>Al</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–Cr</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 </a:t>
            </a:r>
            <a:r>
              <a:rPr dirty="0" sz="1000" spc="-5">
                <a:solidFill>
                  <a:srgbClr val="010202"/>
                </a:solidFill>
                <a:latin typeface="Times New Roman"/>
                <a:cs typeface="Times New Roman"/>
              </a:rPr>
              <a:t>behave </a:t>
            </a:r>
            <a:r>
              <a:rPr dirty="0" sz="1000" spc="-15">
                <a:solidFill>
                  <a:srgbClr val="010202"/>
                </a:solidFill>
                <a:latin typeface="Times New Roman"/>
                <a:cs typeface="Times New Roman"/>
              </a:rPr>
              <a:t>ideally,</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calculate</a:t>
            </a:r>
            <a:endParaRPr sz="1000">
              <a:latin typeface="Times New Roman"/>
              <a:cs typeface="Times New Roman"/>
            </a:endParaRPr>
          </a:p>
          <a:p>
            <a:pPr>
              <a:lnSpc>
                <a:spcPct val="100000"/>
              </a:lnSpc>
              <a:spcBef>
                <a:spcPts val="50"/>
              </a:spcBef>
            </a:pPr>
            <a:endParaRPr sz="1300">
              <a:latin typeface="Times New Roman"/>
              <a:cs typeface="Times New Roman"/>
            </a:endParaRPr>
          </a:p>
          <a:p>
            <a:pPr lvl="2" marL="320040" marR="828040" indent="-127635">
              <a:lnSpc>
                <a:spcPct val="100000"/>
              </a:lnSpc>
              <a:buAutoNum type="alphaLcPeriod"/>
              <a:tabLst>
                <a:tab pos="313690" algn="l"/>
              </a:tabLst>
            </a:pPr>
            <a:r>
              <a:rPr dirty="0" sz="1000">
                <a:solidFill>
                  <a:srgbClr val="010202"/>
                </a:solidFill>
                <a:latin typeface="Times New Roman"/>
                <a:cs typeface="Times New Roman"/>
              </a:rPr>
              <a:t>The temperature at which equilibrium melting begins when an alloy</a:t>
            </a:r>
            <a:r>
              <a:rPr dirty="0" sz="1000" spc="-95">
                <a:solidFill>
                  <a:srgbClr val="010202"/>
                </a:solidFill>
                <a:latin typeface="Times New Roman"/>
                <a:cs typeface="Times New Roman"/>
              </a:rPr>
              <a:t> </a:t>
            </a:r>
            <a:r>
              <a:rPr dirty="0" sz="1000">
                <a:solidFill>
                  <a:srgbClr val="010202"/>
                </a:solidFill>
                <a:latin typeface="Times New Roman"/>
                <a:cs typeface="Times New Roman"/>
              </a:rPr>
              <a:t>of  is</a:t>
            </a:r>
            <a:r>
              <a:rPr dirty="0" sz="1000" spc="-5">
                <a:solidFill>
                  <a:srgbClr val="010202"/>
                </a:solidFill>
                <a:latin typeface="Times New Roman"/>
                <a:cs typeface="Times New Roman"/>
              </a:rPr>
              <a:t> </a:t>
            </a:r>
            <a:r>
              <a:rPr dirty="0" sz="1000">
                <a:solidFill>
                  <a:srgbClr val="010202"/>
                </a:solidFill>
                <a:latin typeface="Times New Roman"/>
                <a:cs typeface="Times New Roman"/>
              </a:rPr>
              <a:t>heated</a:t>
            </a:r>
            <a:endParaRPr sz="1000">
              <a:latin typeface="Times New Roman"/>
              <a:cs typeface="Times New Roman"/>
            </a:endParaRPr>
          </a:p>
          <a:p>
            <a:pPr lvl="2" marL="320040" indent="-127635">
              <a:lnSpc>
                <a:spcPct val="100000"/>
              </a:lnSpc>
              <a:buAutoNum type="alphaLcPeriod"/>
              <a:tabLst>
                <a:tab pos="320675" algn="l"/>
              </a:tabLst>
            </a:pPr>
            <a:r>
              <a:rPr dirty="0" sz="1000" spc="-5">
                <a:solidFill>
                  <a:srgbClr val="010202"/>
                </a:solidFill>
                <a:latin typeface="Times New Roman"/>
                <a:cs typeface="Times New Roman"/>
              </a:rPr>
              <a:t>The composition of the melt which first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forms</a:t>
            </a:r>
            <a:endParaRPr sz="1000">
              <a:latin typeface="Times New Roman"/>
              <a:cs typeface="Times New Roman"/>
            </a:endParaRPr>
          </a:p>
          <a:p>
            <a:pPr lvl="2" marL="313055" indent="-120650">
              <a:lnSpc>
                <a:spcPct val="100000"/>
              </a:lnSpc>
              <a:buAutoNum type="alphaLcPeriod"/>
              <a:tabLst>
                <a:tab pos="313690" algn="l"/>
              </a:tabLst>
            </a:pPr>
            <a:r>
              <a:rPr dirty="0" sz="1000" spc="-5">
                <a:solidFill>
                  <a:srgbClr val="010202"/>
                </a:solidFill>
                <a:latin typeface="Times New Roman"/>
                <a:cs typeface="Times New Roman"/>
              </a:rPr>
              <a:t>The temperature at which equilibrium melting 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complete</a:t>
            </a:r>
            <a:endParaRPr sz="1000">
              <a:latin typeface="Times New Roman"/>
              <a:cs typeface="Times New Roman"/>
            </a:endParaRPr>
          </a:p>
          <a:p>
            <a:pPr lvl="2" marL="320040" indent="-127000">
              <a:lnSpc>
                <a:spcPct val="100000"/>
              </a:lnSpc>
              <a:buAutoNum type="alphaLcPeriod"/>
              <a:tabLst>
                <a:tab pos="320675" algn="l"/>
              </a:tabLst>
            </a:pPr>
            <a:r>
              <a:rPr dirty="0" sz="1000" spc="-5">
                <a:solidFill>
                  <a:srgbClr val="010202"/>
                </a:solidFill>
                <a:latin typeface="Times New Roman"/>
                <a:cs typeface="Times New Roman"/>
              </a:rPr>
              <a:t>The composition of last-formed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a:p>
            <a:pPr algn="just" lvl="1" marL="227965" marR="93345" indent="-126364">
              <a:lnSpc>
                <a:spcPct val="130900"/>
              </a:lnSpc>
              <a:spcBef>
                <a:spcPts val="430"/>
              </a:spcBef>
              <a:buFont typeface="Times New Roman"/>
              <a:buAutoNum type="arabicPeriod" startAt="4"/>
              <a:tabLst>
                <a:tab pos="365760" algn="l"/>
              </a:tabLst>
            </a:pPr>
            <a:r>
              <a:rPr dirty="0" sz="1000" spc="-10">
                <a:solidFill>
                  <a:srgbClr val="010202"/>
                </a:solidFill>
                <a:latin typeface="Times New Roman"/>
                <a:cs typeface="Times New Roman"/>
              </a:rPr>
              <a:t>Na</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O·B</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a:t>
            </a:r>
            <a:r>
              <a:rPr dirty="0" baseline="-33333" sz="1125" spc="-15">
                <a:solidFill>
                  <a:srgbClr val="010202"/>
                </a:solidFill>
                <a:latin typeface="Times New Roman"/>
                <a:cs typeface="Times New Roman"/>
              </a:rPr>
              <a:t>3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K</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O·B</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a:t>
            </a:r>
            <a:r>
              <a:rPr dirty="0" baseline="-33333" sz="1125" spc="-15">
                <a:solidFill>
                  <a:srgbClr val="010202"/>
                </a:solidFill>
                <a:latin typeface="Times New Roman"/>
                <a:cs typeface="Times New Roman"/>
              </a:rPr>
              <a:t>3 </a:t>
            </a:r>
            <a:r>
              <a:rPr dirty="0" sz="1000">
                <a:solidFill>
                  <a:srgbClr val="010202"/>
                </a:solidFill>
                <a:latin typeface="Times New Roman"/>
                <a:cs typeface="Times New Roman"/>
              </a:rPr>
              <a:t>form complete ranges of solid and liquid solutions and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solidus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show</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common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minimum</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equimolar</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228600" marR="93345" indent="-635">
              <a:lnSpc>
                <a:spcPct val="100000"/>
              </a:lnSpc>
            </a:pP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=1123 </a:t>
            </a:r>
            <a:r>
              <a:rPr dirty="0" sz="1000" spc="-5">
                <a:solidFill>
                  <a:srgbClr val="010202"/>
                </a:solidFill>
                <a:latin typeface="Times New Roman"/>
                <a:cs typeface="Times New Roman"/>
              </a:rPr>
              <a:t>K. Calculate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formation of the equimolar solid  solution from solid </a:t>
            </a:r>
            <a:r>
              <a:rPr dirty="0" sz="1000" spc="-10">
                <a:solidFill>
                  <a:srgbClr val="010202"/>
                </a:solidFill>
                <a:latin typeface="Times New Roman"/>
                <a:cs typeface="Times New Roman"/>
              </a:rPr>
              <a:t>Na</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O·B</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a:t>
            </a:r>
            <a:r>
              <a:rPr dirty="0" baseline="-33333" sz="1125" spc="-15">
                <a:solidFill>
                  <a:srgbClr val="010202"/>
                </a:solidFill>
                <a:latin typeface="Times New Roman"/>
                <a:cs typeface="Times New Roman"/>
              </a:rPr>
              <a:t>3 </a:t>
            </a:r>
            <a:r>
              <a:rPr dirty="0" sz="1000" spc="-5">
                <a:solidFill>
                  <a:srgbClr val="010202"/>
                </a:solidFill>
                <a:latin typeface="Times New Roman"/>
                <a:cs typeface="Times New Roman"/>
              </a:rPr>
              <a:t>at </a:t>
            </a:r>
            <a:r>
              <a:rPr dirty="0" sz="1000" spc="-15">
                <a:solidFill>
                  <a:srgbClr val="010202"/>
                </a:solidFill>
                <a:latin typeface="Times New Roman"/>
                <a:cs typeface="Times New Roman"/>
              </a:rPr>
              <a:t>1123 </a:t>
            </a:r>
            <a:r>
              <a:rPr dirty="0" sz="1000" spc="-5">
                <a:solidFill>
                  <a:srgbClr val="010202"/>
                </a:solidFill>
                <a:latin typeface="Times New Roman"/>
                <a:cs typeface="Times New Roman"/>
              </a:rPr>
              <a:t>K, assuming that the liquid solutions are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ideal.</a:t>
            </a:r>
            <a:endParaRPr sz="1000">
              <a:latin typeface="Times New Roman"/>
              <a:cs typeface="Times New Roman"/>
            </a:endParaRPr>
          </a:p>
          <a:p>
            <a:pPr algn="just" lvl="1" marL="227965" marR="93345" indent="-126364">
              <a:lnSpc>
                <a:spcPct val="130900"/>
              </a:lnSpc>
              <a:buFont typeface="Times New Roman"/>
              <a:buAutoNum type="arabicPeriod" startAt="5"/>
              <a:tabLst>
                <a:tab pos="364490" algn="l"/>
              </a:tabLst>
            </a:pPr>
            <a:r>
              <a:rPr dirty="0" sz="1000">
                <a:solidFill>
                  <a:srgbClr val="010202"/>
                </a:solidFill>
                <a:latin typeface="Times New Roman"/>
                <a:cs typeface="Times New Roman"/>
              </a:rPr>
              <a:t>SiO</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which melts at 1723°C, and </a:t>
            </a:r>
            <a:r>
              <a:rPr dirty="0" sz="1000" spc="-5">
                <a:solidFill>
                  <a:srgbClr val="010202"/>
                </a:solidFill>
                <a:latin typeface="Times New Roman"/>
                <a:cs typeface="Times New Roman"/>
              </a:rPr>
              <a:t>TiO</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which melts at 1842°C, are immiscible in  </a:t>
            </a:r>
            <a:r>
              <a:rPr dirty="0" sz="1000">
                <a:solidFill>
                  <a:srgbClr val="010202"/>
                </a:solidFill>
                <a:latin typeface="Times New Roman"/>
                <a:cs typeface="Times New Roman"/>
              </a:rPr>
              <a:t>the solid state, and the </a:t>
            </a:r>
            <a:r>
              <a:rPr dirty="0" sz="1000" spc="-5">
                <a:solidFill>
                  <a:srgbClr val="010202"/>
                </a:solidFill>
                <a:latin typeface="Times New Roman"/>
                <a:cs typeface="Times New Roman"/>
              </a:rPr>
              <a:t>SiO</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–TiO</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binary system contains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monotectic equilibrium at  1794°C, at which temperature virtually pure </a:t>
            </a:r>
            <a:r>
              <a:rPr dirty="0" sz="1000" spc="-10">
                <a:solidFill>
                  <a:srgbClr val="010202"/>
                </a:solidFill>
                <a:latin typeface="Times New Roman"/>
                <a:cs typeface="Times New Roman"/>
              </a:rPr>
              <a:t>TiO</a:t>
            </a:r>
            <a:r>
              <a:rPr dirty="0" baseline="-33333" sz="1125" spc="-15">
                <a:solidFill>
                  <a:srgbClr val="010202"/>
                </a:solidFill>
                <a:latin typeface="Times New Roman"/>
                <a:cs typeface="Times New Roman"/>
              </a:rPr>
              <a:t>2 </a:t>
            </a:r>
            <a:r>
              <a:rPr dirty="0" sz="1000">
                <a:solidFill>
                  <a:srgbClr val="010202"/>
                </a:solidFill>
                <a:latin typeface="Times New Roman"/>
                <a:cs typeface="Times New Roman"/>
              </a:rPr>
              <a:t>is in equilibrium with two liquids  </a:t>
            </a:r>
            <a:r>
              <a:rPr dirty="0" sz="1000" spc="-5">
                <a:solidFill>
                  <a:srgbClr val="010202"/>
                </a:solidFill>
                <a:latin typeface="Times New Roman"/>
                <a:cs typeface="Times New Roman"/>
              </a:rPr>
              <a:t>containing</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fractions</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SiO</a:t>
            </a:r>
            <a:r>
              <a:rPr dirty="0" baseline="-33333" sz="1125" spc="-7">
                <a:solidFill>
                  <a:srgbClr val="010202"/>
                </a:solidFill>
                <a:latin typeface="Times New Roman"/>
                <a:cs typeface="Times New Roman"/>
              </a:rPr>
              <a:t>2</a:t>
            </a:r>
            <a:r>
              <a:rPr dirty="0" baseline="-33333" sz="1125" spc="12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0.04</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0.76.</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purpose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simple</a:t>
            </a:r>
            <a:endParaRPr sz="1000">
              <a:latin typeface="Times New Roman"/>
              <a:cs typeface="Times New Roman"/>
            </a:endParaRPr>
          </a:p>
          <a:p>
            <a:pPr algn="just" marL="228600">
              <a:lnSpc>
                <a:spcPct val="100000"/>
              </a:lnSpc>
              <a:spcBef>
                <a:spcPts val="745"/>
              </a:spcBef>
            </a:pPr>
            <a:r>
              <a:rPr dirty="0" sz="1000">
                <a:solidFill>
                  <a:srgbClr val="010202"/>
                </a:solidFill>
                <a:latin typeface="Times New Roman"/>
                <a:cs typeface="Times New Roman"/>
              </a:rPr>
              <a:t>calculation,</a:t>
            </a:r>
            <a:r>
              <a:rPr dirty="0" sz="1000" spc="105">
                <a:solidFill>
                  <a:srgbClr val="010202"/>
                </a:solidFill>
                <a:latin typeface="Times New Roman"/>
                <a:cs typeface="Times New Roman"/>
              </a:rPr>
              <a:t> </a:t>
            </a:r>
            <a:r>
              <a:rPr dirty="0" sz="1000">
                <a:solidFill>
                  <a:srgbClr val="010202"/>
                </a:solidFill>
                <a:latin typeface="Times New Roman"/>
                <a:cs typeface="Times New Roman"/>
              </a:rPr>
              <a:t>it</a:t>
            </a:r>
            <a:r>
              <a:rPr dirty="0" sz="1000" spc="105">
                <a:solidFill>
                  <a:srgbClr val="010202"/>
                </a:solidFill>
                <a:latin typeface="Times New Roman"/>
                <a:cs typeface="Times New Roman"/>
              </a:rPr>
              <a:t> </a:t>
            </a:r>
            <a:r>
              <a:rPr dirty="0" sz="1000">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a:solidFill>
                  <a:srgbClr val="010202"/>
                </a:solidFill>
                <a:latin typeface="Times New Roman"/>
                <a:cs typeface="Times New Roman"/>
              </a:rPr>
              <a:t>assumed</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compositions</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two</a:t>
            </a:r>
            <a:r>
              <a:rPr dirty="0" sz="1000" spc="105">
                <a:solidFill>
                  <a:srgbClr val="010202"/>
                </a:solidFill>
                <a:latin typeface="Times New Roman"/>
                <a:cs typeface="Times New Roman"/>
              </a:rPr>
              <a:t> </a:t>
            </a:r>
            <a:r>
              <a:rPr dirty="0" sz="1000">
                <a:solidFill>
                  <a:srgbClr val="010202"/>
                </a:solidFill>
                <a:latin typeface="Times New Roman"/>
                <a:cs typeface="Times New Roman"/>
              </a:rPr>
              <a:t>liquids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a:p>
            <a:pPr algn="just" marL="228600" marR="92710" indent="-635">
              <a:lnSpc>
                <a:spcPct val="100000"/>
              </a:lnSpc>
              <a:spcBef>
                <a:spcPts val="375"/>
              </a:spcBef>
              <a:tabLst>
                <a:tab pos="1179830" algn="l"/>
              </a:tabLst>
            </a:pPr>
            <a:r>
              <a:rPr dirty="0" sz="1000">
                <a:solidFill>
                  <a:srgbClr val="010202"/>
                </a:solidFill>
                <a:latin typeface="Times New Roman"/>
                <a:cs typeface="Times New Roman"/>
              </a:rPr>
              <a:t>and	and that the liquid solutions are regular in their </a:t>
            </a:r>
            <a:r>
              <a:rPr dirty="0" sz="1000" spc="-5">
                <a:solidFill>
                  <a:srgbClr val="010202"/>
                </a:solidFill>
                <a:latin typeface="Times New Roman"/>
                <a:cs typeface="Times New Roman"/>
              </a:rPr>
              <a:t>behavior, </a:t>
            </a:r>
            <a:r>
              <a:rPr dirty="0" sz="1000">
                <a:solidFill>
                  <a:srgbClr val="010202"/>
                </a:solidFill>
                <a:latin typeface="Times New Roman"/>
                <a:cs typeface="Times New Roman"/>
              </a:rPr>
              <a:t>what is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  value of </a:t>
            </a:r>
            <a:r>
              <a:rPr dirty="0" sz="1000" spc="50">
                <a:solidFill>
                  <a:srgbClr val="010202"/>
                </a:solidFill>
                <a:latin typeface="Times New Roman"/>
                <a:cs typeface="Times New Roman"/>
              </a:rPr>
              <a:t>fi</a:t>
            </a:r>
            <a:r>
              <a:rPr dirty="0" baseline="-33333" sz="1125" spc="75" i="1">
                <a:solidFill>
                  <a:srgbClr val="010202"/>
                </a:solidFill>
                <a:latin typeface="Times New Roman"/>
                <a:cs typeface="Times New Roman"/>
              </a:rPr>
              <a:t>l </a:t>
            </a:r>
            <a:r>
              <a:rPr dirty="0" sz="1000" spc="-5">
                <a:solidFill>
                  <a:srgbClr val="010202"/>
                </a:solidFill>
                <a:latin typeface="Times New Roman"/>
                <a:cs typeface="Times New Roman"/>
              </a:rPr>
              <a:t>and at what temperature does the liquid immiscibility gap</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disappear?</a:t>
            </a:r>
            <a:endParaRPr sz="1000">
              <a:latin typeface="Times New Roman"/>
              <a:cs typeface="Times New Roman"/>
            </a:endParaRPr>
          </a:p>
          <a:p>
            <a:pPr algn="just" lvl="1" marL="228600" marR="93345" indent="-127635">
              <a:lnSpc>
                <a:spcPct val="128000"/>
              </a:lnSpc>
              <a:spcBef>
                <a:spcPts val="35"/>
              </a:spcBef>
              <a:buFont typeface="Times New Roman"/>
              <a:buAutoNum type="arabicPeriod" startAt="6"/>
              <a:tabLst>
                <a:tab pos="362585" algn="l"/>
                <a:tab pos="3823335" algn="l"/>
              </a:tabLst>
            </a:pPr>
            <a:r>
              <a:rPr dirty="0" sz="1000" spc="-5">
                <a:solidFill>
                  <a:srgbClr val="010202"/>
                </a:solidFill>
                <a:latin typeface="Times New Roman"/>
                <a:cs typeface="Times New Roman"/>
              </a:rPr>
              <a:t>The binary system Ge-Si contains complete solid and liquid solutions. The melting  temperatures  are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Si</a:t>
            </a:r>
            <a:r>
              <a:rPr dirty="0" sz="1000">
                <a:solidFill>
                  <a:srgbClr val="010202"/>
                </a:solidFill>
                <a:latin typeface="Times New Roman"/>
                <a:cs typeface="Times New Roman"/>
              </a:rPr>
              <a:t>=1685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Ge</a:t>
            </a:r>
            <a:r>
              <a:rPr dirty="0" sz="1000">
                <a:solidFill>
                  <a:srgbClr val="010202"/>
                </a:solidFill>
                <a:latin typeface="Times New Roman"/>
                <a:cs typeface="Times New Roman"/>
              </a:rPr>
              <a:t>=1210 </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K, </a:t>
            </a:r>
            <a:r>
              <a:rPr dirty="0" sz="1000" spc="25">
                <a:solidFill>
                  <a:srgbClr val="010202"/>
                </a:solidFill>
                <a:latin typeface="Times New Roman"/>
                <a:cs typeface="Times New Roman"/>
              </a:rPr>
              <a:t> </a:t>
            </a:r>
            <a:r>
              <a:rPr dirty="0" sz="1000">
                <a:solidFill>
                  <a:srgbClr val="010202"/>
                </a:solidFill>
                <a:latin typeface="Times New Roman"/>
                <a:cs typeface="Times New Roman"/>
              </a:rPr>
              <a:t>and	= </a:t>
            </a:r>
            <a:r>
              <a:rPr dirty="0" sz="1000" spc="-5">
                <a:solidFill>
                  <a:srgbClr val="010202"/>
                </a:solidFill>
                <a:latin typeface="Times New Roman"/>
                <a:cs typeface="Times New Roman"/>
              </a:rPr>
              <a:t>50,200 J. At  </a:t>
            </a:r>
            <a:r>
              <a:rPr dirty="0" sz="1000">
                <a:solidFill>
                  <a:srgbClr val="010202"/>
                </a:solidFill>
                <a:latin typeface="Times New Roman"/>
                <a:cs typeface="Times New Roman"/>
              </a:rPr>
              <a:t>1200°C</a:t>
            </a:r>
            <a:r>
              <a:rPr dirty="0" sz="1000" spc="1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80">
                <a:solidFill>
                  <a:srgbClr val="010202"/>
                </a:solidFill>
                <a:latin typeface="Times New Roman"/>
                <a:cs typeface="Times New Roman"/>
              </a:rPr>
              <a:t> </a:t>
            </a:r>
            <a:r>
              <a:rPr dirty="0" sz="1000">
                <a:solidFill>
                  <a:srgbClr val="010202"/>
                </a:solidFill>
                <a:latin typeface="Times New Roman"/>
                <a:cs typeface="Times New Roman"/>
              </a:rPr>
              <a:t>liquidus</a:t>
            </a:r>
            <a:r>
              <a:rPr dirty="0" sz="1000" spc="18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85">
                <a:solidFill>
                  <a:srgbClr val="010202"/>
                </a:solidFill>
                <a:latin typeface="Times New Roman"/>
                <a:cs typeface="Times New Roman"/>
              </a:rPr>
              <a:t> </a:t>
            </a:r>
            <a:r>
              <a:rPr dirty="0" sz="1000">
                <a:solidFill>
                  <a:srgbClr val="010202"/>
                </a:solidFill>
                <a:latin typeface="Times New Roman"/>
                <a:cs typeface="Times New Roman"/>
              </a:rPr>
              <a:t>solidus</a:t>
            </a:r>
            <a:r>
              <a:rPr dirty="0" sz="1000" spc="180">
                <a:solidFill>
                  <a:srgbClr val="010202"/>
                </a:solidFill>
                <a:latin typeface="Times New Roman"/>
                <a:cs typeface="Times New Roman"/>
              </a:rPr>
              <a:t> </a:t>
            </a:r>
            <a:r>
              <a:rPr dirty="0" sz="1000">
                <a:solidFill>
                  <a:srgbClr val="010202"/>
                </a:solidFill>
                <a:latin typeface="Times New Roman"/>
                <a:cs typeface="Times New Roman"/>
              </a:rPr>
              <a:t>compositions</a:t>
            </a:r>
            <a:r>
              <a:rPr dirty="0" sz="1000" spc="180">
                <a:solidFill>
                  <a:srgbClr val="010202"/>
                </a:solidFill>
                <a:latin typeface="Times New Roman"/>
                <a:cs typeface="Times New Roman"/>
              </a:rPr>
              <a:t> </a:t>
            </a:r>
            <a:r>
              <a:rPr dirty="0" sz="1000">
                <a:solidFill>
                  <a:srgbClr val="010202"/>
                </a:solidFill>
                <a:latin typeface="Times New Roman"/>
                <a:cs typeface="Times New Roman"/>
              </a:rPr>
              <a:t>are,</a:t>
            </a:r>
            <a:r>
              <a:rPr dirty="0" sz="1000" spc="185">
                <a:solidFill>
                  <a:srgbClr val="010202"/>
                </a:solidFill>
                <a:latin typeface="Times New Roman"/>
                <a:cs typeface="Times New Roman"/>
              </a:rPr>
              <a:t> </a:t>
            </a:r>
            <a:r>
              <a:rPr dirty="0" sz="1000" spc="-10">
                <a:solidFill>
                  <a:srgbClr val="010202"/>
                </a:solidFill>
                <a:latin typeface="Times New Roman"/>
                <a:cs typeface="Times New Roman"/>
              </a:rPr>
              <a:t>respectively,</a:t>
            </a:r>
            <a:r>
              <a:rPr dirty="0" sz="1000" spc="18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Si</a:t>
            </a:r>
            <a:r>
              <a:rPr dirty="0" sz="1000">
                <a:solidFill>
                  <a:srgbClr val="010202"/>
                </a:solidFill>
                <a:latin typeface="Times New Roman"/>
                <a:cs typeface="Times New Roman"/>
              </a:rPr>
              <a:t>=0.32</a:t>
            </a:r>
            <a:r>
              <a:rPr dirty="0" sz="1000" spc="18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10" name="object 10"/>
          <p:cNvSpPr/>
          <p:nvPr/>
        </p:nvSpPr>
        <p:spPr>
          <a:xfrm>
            <a:off x="2323617" y="6558762"/>
            <a:ext cx="400050" cy="142875"/>
          </a:xfrm>
          <a:prstGeom prst="rect">
            <a:avLst/>
          </a:prstGeom>
          <a:blipFill>
            <a:blip r:embed="rId8" cstate="print"/>
            <a:stretch>
              <a:fillRect/>
            </a:stretch>
          </a:blipFill>
        </p:spPr>
        <p:txBody>
          <a:bodyPr wrap="square" lIns="0" tIns="0" rIns="0" bIns="0" rtlCol="0"/>
          <a:lstStyle/>
          <a:p/>
        </p:txBody>
      </p:sp>
      <p:sp>
        <p:nvSpPr>
          <p:cNvPr id="11" name="object 11"/>
          <p:cNvSpPr txBox="1"/>
          <p:nvPr/>
        </p:nvSpPr>
        <p:spPr>
          <a:xfrm>
            <a:off x="2752242" y="6571462"/>
            <a:ext cx="505459"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assuming</a:t>
            </a:r>
            <a:endParaRPr sz="1000">
              <a:latin typeface="Times New Roman"/>
              <a:cs typeface="Times New Roman"/>
            </a:endParaRPr>
          </a:p>
        </p:txBody>
      </p:sp>
      <p:sp>
        <p:nvSpPr>
          <p:cNvPr id="12" name="object 12"/>
          <p:cNvSpPr txBox="1"/>
          <p:nvPr/>
        </p:nvSpPr>
        <p:spPr>
          <a:xfrm>
            <a:off x="523265" y="6571422"/>
            <a:ext cx="1931670" cy="631825"/>
          </a:xfrm>
          <a:prstGeom prst="rect">
            <a:avLst/>
          </a:prstGeom>
        </p:spPr>
        <p:txBody>
          <a:bodyPr wrap="square" lIns="0" tIns="12700" rIns="0" bIns="0" rtlCol="0" vert="horz">
            <a:spAutoFit/>
          </a:bodyPr>
          <a:lstStyle/>
          <a:p>
            <a:pPr marL="73660">
              <a:lnSpc>
                <a:spcPct val="100000"/>
              </a:lnSpc>
              <a:spcBef>
                <a:spcPts val="100"/>
              </a:spcBef>
            </a:pP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Si</a:t>
            </a:r>
            <a:r>
              <a:rPr dirty="0" sz="1000" spc="-5">
                <a:solidFill>
                  <a:srgbClr val="010202"/>
                </a:solidFill>
                <a:latin typeface="Times New Roman"/>
                <a:cs typeface="Times New Roman"/>
              </a:rPr>
              <a:t>=0.665. Calculate the value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marL="157480" indent="-120014">
              <a:lnSpc>
                <a:spcPct val="100000"/>
              </a:lnSpc>
              <a:spcBef>
                <a:spcPts val="1170"/>
              </a:spcBef>
              <a:buAutoNum type="alphaLcPeriod"/>
              <a:tabLst>
                <a:tab pos="158115" algn="l"/>
              </a:tabLst>
            </a:pPr>
            <a:r>
              <a:rPr dirty="0" sz="1000" spc="-5">
                <a:solidFill>
                  <a:srgbClr val="010202"/>
                </a:solidFill>
                <a:latin typeface="Times New Roman"/>
                <a:cs typeface="Times New Roman"/>
              </a:rPr>
              <a:t>That the liquid solutions are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ideal.</a:t>
            </a:r>
            <a:endParaRPr sz="1000">
              <a:latin typeface="Times New Roman"/>
              <a:cs typeface="Times New Roman"/>
            </a:endParaRPr>
          </a:p>
          <a:p>
            <a:pPr marL="164465" indent="-127000">
              <a:lnSpc>
                <a:spcPct val="100000"/>
              </a:lnSpc>
              <a:buAutoNum type="alphaLcPeriod"/>
              <a:tabLst>
                <a:tab pos="165100" algn="l"/>
              </a:tabLst>
            </a:pPr>
            <a:r>
              <a:rPr dirty="0" sz="1000" spc="-5">
                <a:solidFill>
                  <a:srgbClr val="010202"/>
                </a:solidFill>
                <a:latin typeface="Times New Roman"/>
                <a:cs typeface="Times New Roman"/>
              </a:rPr>
              <a:t>That the solid solutions are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ideal.</a:t>
            </a:r>
            <a:endParaRPr sz="1000">
              <a:latin typeface="Times New Roman"/>
              <a:cs typeface="Times New Roman"/>
            </a:endParaRPr>
          </a:p>
        </p:txBody>
      </p:sp>
      <p:sp>
        <p:nvSpPr>
          <p:cNvPr id="13" name="object 13"/>
          <p:cNvSpPr/>
          <p:nvPr/>
        </p:nvSpPr>
        <p:spPr>
          <a:xfrm>
            <a:off x="4053992" y="7313930"/>
            <a:ext cx="390525" cy="142874"/>
          </a:xfrm>
          <a:prstGeom prst="rect">
            <a:avLst/>
          </a:prstGeom>
          <a:blipFill>
            <a:blip r:embed="rId9" cstate="print"/>
            <a:stretch>
              <a:fillRect/>
            </a:stretch>
          </a:blipFill>
        </p:spPr>
        <p:txBody>
          <a:bodyPr wrap="square" lIns="0" tIns="0" rIns="0" bIns="0" rtlCol="0"/>
          <a:lstStyle/>
          <a:p/>
        </p:txBody>
      </p:sp>
      <p:sp>
        <p:nvSpPr>
          <p:cNvPr id="14" name="object 14"/>
          <p:cNvSpPr txBox="1"/>
          <p:nvPr/>
        </p:nvSpPr>
        <p:spPr>
          <a:xfrm>
            <a:off x="4451756" y="7326630"/>
            <a:ext cx="60325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at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m,</a:t>
            </a:r>
            <a:r>
              <a:rPr dirty="0" baseline="-33333" sz="1125" spc="7">
                <a:solidFill>
                  <a:srgbClr val="010202"/>
                </a:solidFill>
                <a:latin typeface="Times New Roman"/>
                <a:cs typeface="Times New Roman"/>
              </a:rPr>
              <a:t>Ge</a:t>
            </a:r>
            <a:r>
              <a:rPr dirty="0" baseline="-33333" sz="1125" spc="89">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5" name="object 15"/>
          <p:cNvSpPr txBox="1"/>
          <p:nvPr/>
        </p:nvSpPr>
        <p:spPr>
          <a:xfrm>
            <a:off x="684555" y="7279461"/>
            <a:ext cx="3338195" cy="424815"/>
          </a:xfrm>
          <a:prstGeom prst="rect">
            <a:avLst/>
          </a:prstGeom>
        </p:spPr>
        <p:txBody>
          <a:bodyPr wrap="square" lIns="0" tIns="12700" rIns="0" bIns="0" rtlCol="0" vert="horz">
            <a:spAutoFit/>
          </a:bodyPr>
          <a:lstStyle/>
          <a:p>
            <a:pPr marL="12700" marR="5080" indent="-635">
              <a:lnSpc>
                <a:spcPct val="130900"/>
              </a:lnSpc>
              <a:spcBef>
                <a:spcPts val="100"/>
              </a:spcBef>
            </a:pPr>
            <a:r>
              <a:rPr dirty="0" sz="1000">
                <a:solidFill>
                  <a:srgbClr val="010202"/>
                </a:solidFill>
                <a:latin typeface="Times New Roman"/>
                <a:cs typeface="Times New Roman"/>
              </a:rPr>
              <a:t>Which assumption gives the better estimate? The actual value of  36,900</a:t>
            </a:r>
            <a:r>
              <a:rPr dirty="0" sz="1000" spc="-5">
                <a:solidFill>
                  <a:srgbClr val="010202"/>
                </a:solidFill>
                <a:latin typeface="Times New Roman"/>
                <a:cs typeface="Times New Roman"/>
              </a:rPr>
              <a:t> J.</a:t>
            </a:r>
            <a:endParaRPr sz="10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394750" y="1014730"/>
            <a:ext cx="257175" cy="13335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3796029" y="1005205"/>
            <a:ext cx="276225" cy="15240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00" y="403225"/>
            <a:ext cx="4585970" cy="109728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358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52400" marR="5080" indent="-127635">
              <a:lnSpc>
                <a:spcPct val="100000"/>
              </a:lnSpc>
              <a:spcBef>
                <a:spcPts val="865"/>
              </a:spcBef>
            </a:pPr>
            <a:r>
              <a:rPr dirty="0" sz="1000" b="1">
                <a:solidFill>
                  <a:srgbClr val="010202"/>
                </a:solidFill>
                <a:latin typeface="Times New Roman"/>
                <a:cs typeface="Times New Roman"/>
              </a:rPr>
              <a:t>10.7 </a:t>
            </a:r>
            <a:r>
              <a:rPr dirty="0" sz="1000" spc="-5">
                <a:solidFill>
                  <a:srgbClr val="010202"/>
                </a:solidFill>
                <a:latin typeface="Times New Roman"/>
                <a:cs typeface="Times New Roman"/>
              </a:rPr>
              <a:t>CaO and MgO form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simple eutectic system with limited ranges of solid </a:t>
            </a:r>
            <a:r>
              <a:rPr dirty="0" sz="1000" spc="-15">
                <a:solidFill>
                  <a:srgbClr val="010202"/>
                </a:solidFill>
                <a:latin typeface="Times New Roman"/>
                <a:cs typeface="Times New Roman"/>
              </a:rPr>
              <a:t>solubility.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eutectic</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2370°C.</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Assuming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solutes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a:p>
            <a:pPr algn="just" marL="151765" marR="5080" indent="635">
              <a:lnSpc>
                <a:spcPct val="100000"/>
              </a:lnSpc>
              <a:spcBef>
                <a:spcPts val="375"/>
              </a:spcBef>
              <a:tabLst>
                <a:tab pos="2270760" algn="l"/>
                <a:tab pos="3691254" algn="l"/>
              </a:tabLst>
            </a:pPr>
            <a:r>
              <a:rPr dirty="0" sz="1000">
                <a:solidFill>
                  <a:srgbClr val="010202"/>
                </a:solidFill>
                <a:latin typeface="Times New Roman"/>
                <a:cs typeface="Times New Roman"/>
              </a:rPr>
              <a:t>solutions  obey  </a:t>
            </a:r>
            <a:r>
              <a:rPr dirty="0" sz="1000" spc="-10">
                <a:solidFill>
                  <a:srgbClr val="010202"/>
                </a:solidFill>
                <a:latin typeface="Times New Roman"/>
                <a:cs typeface="Times New Roman"/>
              </a:rPr>
              <a:t>Henry’s</a:t>
            </a:r>
            <a:r>
              <a:rPr dirty="0" sz="1000" spc="30">
                <a:solidFill>
                  <a:srgbClr val="010202"/>
                </a:solidFill>
                <a:latin typeface="Times New Roman"/>
                <a:cs typeface="Times New Roman"/>
              </a:rPr>
              <a:t> </a:t>
            </a:r>
            <a:r>
              <a:rPr dirty="0" sz="1000">
                <a:solidFill>
                  <a:srgbClr val="010202"/>
                </a:solidFill>
                <a:latin typeface="Times New Roman"/>
                <a:cs typeface="Times New Roman"/>
              </a:rPr>
              <a:t>law</a:t>
            </a:r>
            <a:r>
              <a:rPr dirty="0" sz="1000" spc="175">
                <a:solidFill>
                  <a:srgbClr val="010202"/>
                </a:solidFill>
                <a:latin typeface="Times New Roman"/>
                <a:cs typeface="Times New Roman"/>
              </a:rPr>
              <a:t> </a:t>
            </a:r>
            <a:r>
              <a:rPr dirty="0" sz="1000">
                <a:solidFill>
                  <a:srgbClr val="010202"/>
                </a:solidFill>
                <a:latin typeface="Times New Roman"/>
                <a:cs typeface="Times New Roman"/>
              </a:rPr>
              <a:t>with	in</a:t>
            </a:r>
            <a:r>
              <a:rPr dirty="0" sz="1000" spc="175">
                <a:solidFill>
                  <a:srgbClr val="010202"/>
                </a:solidFill>
                <a:latin typeface="Times New Roman"/>
                <a:cs typeface="Times New Roman"/>
              </a:rPr>
              <a:t> </a:t>
            </a:r>
            <a:r>
              <a:rPr dirty="0" sz="1000">
                <a:solidFill>
                  <a:srgbClr val="010202"/>
                </a:solidFill>
                <a:latin typeface="Times New Roman"/>
                <a:cs typeface="Times New Roman"/>
              </a:rPr>
              <a:t>MgO=12.88</a:t>
            </a:r>
            <a:r>
              <a:rPr dirty="0" sz="1000" spc="175">
                <a:solidFill>
                  <a:srgbClr val="010202"/>
                </a:solidFill>
                <a:latin typeface="Times New Roman"/>
                <a:cs typeface="Times New Roman"/>
              </a:rPr>
              <a:t> </a:t>
            </a:r>
            <a:r>
              <a:rPr dirty="0" sz="1000">
                <a:solidFill>
                  <a:srgbClr val="010202"/>
                </a:solidFill>
                <a:latin typeface="Times New Roman"/>
                <a:cs typeface="Times New Roman"/>
              </a:rPr>
              <a:t>and	in CaO =6.23 at  2300°C, calculate the solutibility of CaO in </a:t>
            </a:r>
            <a:r>
              <a:rPr dirty="0" sz="1000" spc="-5">
                <a:solidFill>
                  <a:srgbClr val="010202"/>
                </a:solidFill>
                <a:latin typeface="Times New Roman"/>
                <a:cs typeface="Times New Roman"/>
              </a:rPr>
              <a:t>MgO </a:t>
            </a:r>
            <a:r>
              <a:rPr dirty="0" sz="1000">
                <a:solidFill>
                  <a:srgbClr val="010202"/>
                </a:solidFill>
                <a:latin typeface="Times New Roman"/>
                <a:cs typeface="Times New Roman"/>
              </a:rPr>
              <a:t>and the solubility of </a:t>
            </a:r>
            <a:r>
              <a:rPr dirty="0" sz="1000" spc="-5">
                <a:solidFill>
                  <a:srgbClr val="010202"/>
                </a:solidFill>
                <a:latin typeface="Times New Roman"/>
                <a:cs typeface="Times New Roman"/>
              </a:rPr>
              <a:t>MgO </a:t>
            </a:r>
            <a:r>
              <a:rPr dirty="0" sz="1000">
                <a:solidFill>
                  <a:srgbClr val="010202"/>
                </a:solidFill>
                <a:latin typeface="Times New Roman"/>
                <a:cs typeface="Times New Roman"/>
              </a:rPr>
              <a:t>in CaO at  2300°C.</a:t>
            </a:r>
            <a:endParaRPr sz="100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336" y="403225"/>
            <a:ext cx="4680585" cy="231902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336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5"/>
              </a:spcBef>
            </a:pPr>
            <a:endParaRPr sz="900">
              <a:latin typeface="Times New Roman"/>
              <a:cs typeface="Times New Roman"/>
            </a:endParaRPr>
          </a:p>
          <a:p>
            <a:pPr algn="just" marL="50800" marR="51435">
              <a:lnSpc>
                <a:spcPct val="100000"/>
              </a:lnSpc>
            </a:pPr>
            <a:r>
              <a:rPr dirty="0" sz="1000" spc="-10">
                <a:solidFill>
                  <a:srgbClr val="010202"/>
                </a:solidFill>
                <a:latin typeface="Times New Roman"/>
                <a:cs typeface="Times New Roman"/>
              </a:rPr>
              <a:t>With </a:t>
            </a:r>
            <a:r>
              <a:rPr dirty="0" sz="1000">
                <a:solidFill>
                  <a:srgbClr val="010202"/>
                </a:solidFill>
                <a:latin typeface="Times New Roman"/>
                <a:cs typeface="Times New Roman"/>
              </a:rPr>
              <a:t>further decrease in temperature the two liquidus compositions,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and </a:t>
            </a:r>
            <a:r>
              <a:rPr dirty="0" sz="1000" i="1">
                <a:solidFill>
                  <a:srgbClr val="010202"/>
                </a:solidFill>
                <a:latin typeface="Times New Roman"/>
                <a:cs typeface="Times New Roman"/>
              </a:rPr>
              <a:t>n </a:t>
            </a:r>
            <a:r>
              <a:rPr dirty="0" sz="1000">
                <a:solidFill>
                  <a:srgbClr val="010202"/>
                </a:solidFill>
                <a:latin typeface="Times New Roman"/>
                <a:cs typeface="Times New Roman"/>
              </a:rPr>
              <a:t>in  </a:t>
            </a:r>
            <a:r>
              <a:rPr dirty="0" sz="1000" spc="-15">
                <a:solidFill>
                  <a:srgbClr val="010202"/>
                </a:solidFill>
                <a:latin typeface="Times New Roman"/>
                <a:cs typeface="Times New Roman"/>
              </a:rPr>
              <a:t>Fig. </a:t>
            </a:r>
            <a:r>
              <a:rPr dirty="0" sz="1000" spc="-20">
                <a:solidFill>
                  <a:srgbClr val="010202"/>
                </a:solidFill>
                <a:latin typeface="Times New Roman"/>
                <a:cs typeface="Times New Roman"/>
              </a:rPr>
              <a:t>10.12</a:t>
            </a:r>
            <a:r>
              <a:rPr dirty="0" sz="1000" spc="-20" i="1">
                <a:solidFill>
                  <a:srgbClr val="010202"/>
                </a:solidFill>
                <a:latin typeface="Times New Roman"/>
                <a:cs typeface="Times New Roman"/>
              </a:rPr>
              <a:t>b, </a:t>
            </a:r>
            <a:r>
              <a:rPr dirty="0" sz="1000" spc="-20">
                <a:solidFill>
                  <a:srgbClr val="010202"/>
                </a:solidFill>
                <a:latin typeface="Times New Roman"/>
                <a:cs typeface="Times New Roman"/>
              </a:rPr>
              <a:t>approach </a:t>
            </a:r>
            <a:r>
              <a:rPr dirty="0" sz="1000" spc="-15">
                <a:solidFill>
                  <a:srgbClr val="010202"/>
                </a:solidFill>
                <a:latin typeface="Times New Roman"/>
                <a:cs typeface="Times New Roman"/>
              </a:rPr>
              <a:t>one </a:t>
            </a:r>
            <a:r>
              <a:rPr dirty="0" sz="1000" spc="-20">
                <a:solidFill>
                  <a:srgbClr val="010202"/>
                </a:solidFill>
                <a:latin typeface="Times New Roman"/>
                <a:cs typeface="Times New Roman"/>
              </a:rPr>
              <a:t>another </a:t>
            </a:r>
            <a:r>
              <a:rPr dirty="0" sz="1000" spc="-15">
                <a:solidFill>
                  <a:srgbClr val="010202"/>
                </a:solidFill>
                <a:latin typeface="Times New Roman"/>
                <a:cs typeface="Times New Roman"/>
              </a:rPr>
              <a:t>and, </a:t>
            </a:r>
            <a:r>
              <a:rPr dirty="0" sz="1000" spc="-10">
                <a:solidFill>
                  <a:srgbClr val="010202"/>
                </a:solidFill>
                <a:latin typeface="Times New Roman"/>
                <a:cs typeface="Times New Roman"/>
              </a:rPr>
              <a:t>at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unique temperature, </a:t>
            </a:r>
            <a:r>
              <a:rPr dirty="0" sz="1000" spc="-10" i="1">
                <a:solidFill>
                  <a:srgbClr val="010202"/>
                </a:solidFill>
                <a:latin typeface="Times New Roman"/>
                <a:cs typeface="Times New Roman"/>
              </a:rPr>
              <a:t>T</a:t>
            </a:r>
            <a:r>
              <a:rPr dirty="0" baseline="-33333" sz="1125" spc="-15" i="1">
                <a:solidFill>
                  <a:srgbClr val="010202"/>
                </a:solidFill>
                <a:latin typeface="Times New Roman"/>
                <a:cs typeface="Times New Roman"/>
              </a:rPr>
              <a:t>E</a:t>
            </a:r>
            <a:r>
              <a:rPr dirty="0" sz="1000" spc="-10" i="1">
                <a:solidFill>
                  <a:srgbClr val="010202"/>
                </a:solidFill>
                <a:latin typeface="Times New Roman"/>
                <a:cs typeface="Times New Roman"/>
              </a:rPr>
              <a:t>,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eutectic  </a:t>
            </a:r>
            <a:r>
              <a:rPr dirty="0" sz="1000">
                <a:solidFill>
                  <a:srgbClr val="010202"/>
                </a:solidFill>
                <a:latin typeface="Times New Roman"/>
                <a:cs typeface="Times New Roman"/>
              </a:rPr>
              <a:t>temperature, they coincide, which means that the two double tangents merge to form</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marR="48895">
              <a:lnSpc>
                <a:spcPct val="130900"/>
              </a:lnSpc>
            </a:pPr>
            <a:r>
              <a:rPr dirty="0" sz="1000">
                <a:solidFill>
                  <a:srgbClr val="010202"/>
                </a:solidFill>
                <a:latin typeface="Times New Roman"/>
                <a:cs typeface="Times New Roman"/>
              </a:rPr>
              <a:t>triple tangent to the three curves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10.13</a:t>
            </a:r>
            <a:r>
              <a:rPr dirty="0" sz="1000" spc="-5" i="1">
                <a:solidFill>
                  <a:srgbClr val="010202"/>
                </a:solidFill>
                <a:latin typeface="Times New Roman"/>
                <a:cs typeface="Times New Roman"/>
              </a:rPr>
              <a:t>b </a:t>
            </a:r>
            <a:r>
              <a:rPr dirty="0" sz="1000">
                <a:solidFill>
                  <a:srgbClr val="010202"/>
                </a:solidFill>
                <a:latin typeface="Times New Roman"/>
                <a:cs typeface="Times New Roman"/>
              </a:rPr>
              <a:t>At compositions between </a:t>
            </a:r>
            <a:r>
              <a:rPr dirty="0" sz="1000" i="1">
                <a:solidFill>
                  <a:srgbClr val="010202"/>
                </a:solidFill>
                <a:latin typeface="Times New Roman"/>
                <a:cs typeface="Times New Roman"/>
              </a:rPr>
              <a:t>o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a:solidFill>
                  <a:srgbClr val="010202"/>
                </a:solidFill>
                <a:latin typeface="Times New Roman"/>
                <a:cs typeface="Times New Roman"/>
              </a:rPr>
              <a:t>in Fig. 10.1</a:t>
            </a:r>
            <a:r>
              <a:rPr dirty="0" sz="1000" i="1">
                <a:solidFill>
                  <a:srgbClr val="010202"/>
                </a:solidFill>
                <a:latin typeface="Times New Roman"/>
                <a:cs typeface="Times New Roman"/>
              </a:rPr>
              <a:t>3b </a:t>
            </a:r>
            <a:r>
              <a:rPr dirty="0" sz="1000">
                <a:solidFill>
                  <a:srgbClr val="010202"/>
                </a:solidFill>
                <a:latin typeface="Times New Roman"/>
                <a:cs typeface="Times New Roman"/>
              </a:rPr>
              <a:t>a doubly saturated eutectic liquid coexists in equilibrium with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5">
                <a:solidFill>
                  <a:srgbClr val="010202"/>
                </a:solidFill>
                <a:latin typeface="Times New Roman"/>
                <a:cs typeface="Times New Roman"/>
              </a:rPr>
              <a:t>ß </a:t>
            </a:r>
            <a:r>
              <a:rPr dirty="0" sz="1000" spc="360">
                <a:solidFill>
                  <a:srgbClr val="010202"/>
                </a:solidFill>
                <a:latin typeface="Times New Roman"/>
                <a:cs typeface="Times New Roman"/>
              </a:rPr>
              <a:t> </a:t>
            </a:r>
            <a:r>
              <a:rPr dirty="0" sz="1000">
                <a:solidFill>
                  <a:srgbClr val="010202"/>
                </a:solidFill>
                <a:latin typeface="Times New Roman"/>
                <a:cs typeface="Times New Roman"/>
              </a:rPr>
              <a:t>solid solutions. From the Gibbs phase rule discussed in Sec. 7.6, this three-phase  equilibrium has one degree of freedom, which is used to specify the pressure of the  system. Thus, at the specified pressure, the three-phase equilibrium is</a:t>
            </a:r>
            <a:r>
              <a:rPr dirty="0" sz="1000" spc="185">
                <a:solidFill>
                  <a:srgbClr val="010202"/>
                </a:solidFill>
                <a:latin typeface="Times New Roman"/>
                <a:cs typeface="Times New Roman"/>
              </a:rPr>
              <a:t> </a:t>
            </a:r>
            <a:r>
              <a:rPr dirty="0" sz="1000">
                <a:solidFill>
                  <a:srgbClr val="010202"/>
                </a:solidFill>
                <a:latin typeface="Times New Roman"/>
                <a:cs typeface="Times New Roman"/>
              </a:rPr>
              <a:t>invariant.</a:t>
            </a:r>
            <a:endParaRPr sz="1000">
              <a:latin typeface="Times New Roman"/>
              <a:cs typeface="Times New Roman"/>
            </a:endParaRPr>
          </a:p>
          <a:p>
            <a:pPr algn="just" marL="50800">
              <a:lnSpc>
                <a:spcPct val="100000"/>
              </a:lnSpc>
              <a:spcBef>
                <a:spcPts val="370"/>
              </a:spcBef>
            </a:pPr>
            <a:r>
              <a:rPr dirty="0" sz="1000">
                <a:solidFill>
                  <a:srgbClr val="010202"/>
                </a:solidFill>
                <a:latin typeface="Times New Roman"/>
                <a:cs typeface="Times New Roman"/>
              </a:rPr>
              <a:t>Fig. </a:t>
            </a:r>
            <a:r>
              <a:rPr dirty="0" sz="1000" spc="10">
                <a:solidFill>
                  <a:srgbClr val="010202"/>
                </a:solidFill>
                <a:latin typeface="Times New Roman"/>
                <a:cs typeface="Times New Roman"/>
              </a:rPr>
              <a:t> </a:t>
            </a:r>
            <a:r>
              <a:rPr dirty="0" sz="1000">
                <a:solidFill>
                  <a:srgbClr val="010202"/>
                </a:solidFill>
                <a:latin typeface="Times New Roman"/>
                <a:cs typeface="Times New Roman"/>
              </a:rPr>
              <a:t>10.13</a:t>
            </a:r>
            <a:r>
              <a:rPr dirty="0" sz="1000" i="1">
                <a:solidFill>
                  <a:srgbClr val="010202"/>
                </a:solidFill>
                <a:latin typeface="Times New Roman"/>
                <a:cs typeface="Times New Roman"/>
              </a:rPr>
              <a:t>c</a:t>
            </a:r>
            <a:r>
              <a:rPr dirty="0" sz="1000" spc="155" i="1">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a:solidFill>
                  <a:srgbClr val="010202"/>
                </a:solidFill>
                <a:latin typeface="Times New Roman"/>
                <a:cs typeface="Times New Roman"/>
              </a:rPr>
              <a:t>activities</a:t>
            </a:r>
            <a:r>
              <a:rPr dirty="0" sz="1000" spc="155">
                <a:solidFill>
                  <a:srgbClr val="010202"/>
                </a:solidFill>
                <a:latin typeface="Times New Roman"/>
                <a:cs typeface="Times New Roman"/>
              </a:rPr>
              <a:t> </a:t>
            </a:r>
            <a:r>
              <a:rPr dirty="0" sz="1000">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15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B</a:t>
            </a:r>
            <a:r>
              <a:rPr dirty="0" sz="1000" spc="155"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E</a:t>
            </a:r>
            <a:r>
              <a:rPr dirty="0" sz="1000" i="1">
                <a:solidFill>
                  <a:srgbClr val="010202"/>
                </a:solidFill>
                <a:latin typeface="Times New Roman"/>
                <a:cs typeface="Times New Roman"/>
              </a:rPr>
              <a:t>.</a:t>
            </a:r>
            <a:r>
              <a:rPr dirty="0" sz="1000" spc="155"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&lt;</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E </a:t>
            </a:r>
            <a:r>
              <a:rPr dirty="0" baseline="-33333" sz="1125" spc="52" i="1">
                <a:solidFill>
                  <a:srgbClr val="010202"/>
                </a:solidFill>
                <a:latin typeface="Times New Roman"/>
                <a:cs typeface="Times New Roman"/>
              </a:rPr>
              <a:t> </a:t>
            </a:r>
            <a:r>
              <a:rPr dirty="0" sz="1000">
                <a:solidFill>
                  <a:srgbClr val="010202"/>
                </a:solidFill>
                <a:latin typeface="Times New Roman"/>
                <a:cs typeface="Times New Roman"/>
              </a:rPr>
              <a:t>curve</a:t>
            </a:r>
            <a:r>
              <a:rPr dirty="0" sz="1000" spc="155">
                <a:solidFill>
                  <a:srgbClr val="010202"/>
                </a:solidFill>
                <a:latin typeface="Times New Roman"/>
                <a:cs typeface="Times New Roman"/>
              </a:rPr>
              <a:t> </a:t>
            </a:r>
            <a:r>
              <a:rPr dirty="0" sz="1000">
                <a:solidFill>
                  <a:srgbClr val="010202"/>
                </a:solidFill>
                <a:latin typeface="Times New Roman"/>
                <a:cs typeface="Times New Roman"/>
              </a:rPr>
              <a:t>III</a:t>
            </a:r>
            <a:r>
              <a:rPr dirty="0" sz="1000" spc="160">
                <a:solidFill>
                  <a:srgbClr val="010202"/>
                </a:solidFill>
                <a:latin typeface="Times New Roman"/>
                <a:cs typeface="Times New Roman"/>
              </a:rPr>
              <a:t> </a:t>
            </a:r>
            <a:r>
              <a:rPr dirty="0" sz="1000">
                <a:solidFill>
                  <a:srgbClr val="010202"/>
                </a:solidFill>
                <a:latin typeface="Times New Roman"/>
                <a:cs typeface="Times New Roman"/>
              </a:rPr>
              <a:t>lies</a:t>
            </a:r>
            <a:r>
              <a:rPr dirty="0" sz="1000" spc="155">
                <a:solidFill>
                  <a:srgbClr val="010202"/>
                </a:solidFill>
                <a:latin typeface="Times New Roman"/>
                <a:cs typeface="Times New Roman"/>
              </a:rPr>
              <a:t> </a:t>
            </a:r>
            <a:r>
              <a:rPr dirty="0" sz="1000">
                <a:solidFill>
                  <a:srgbClr val="010202"/>
                </a:solidFill>
                <a:latin typeface="Times New Roman"/>
                <a:cs typeface="Times New Roman"/>
              </a:rPr>
              <a:t>above</a:t>
            </a:r>
            <a:r>
              <a:rPr dirty="0" sz="1000" spc="16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marR="43180">
              <a:lnSpc>
                <a:spcPct val="100000"/>
              </a:lnSpc>
              <a:spcBef>
                <a:spcPts val="370"/>
              </a:spcBef>
            </a:pPr>
            <a:r>
              <a:rPr dirty="0" sz="1000" spc="-15">
                <a:solidFill>
                  <a:srgbClr val="010202"/>
                </a:solidFill>
                <a:latin typeface="Times New Roman"/>
                <a:cs typeface="Times New Roman"/>
              </a:rPr>
              <a:t>double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tangent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to</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curves</a:t>
            </a:r>
            <a:r>
              <a:rPr dirty="0" sz="1000" spc="-45">
                <a:solidFill>
                  <a:srgbClr val="010202"/>
                </a:solidFill>
                <a:latin typeface="Times New Roman"/>
                <a:cs typeface="Times New Roman"/>
              </a:rPr>
              <a:t> </a:t>
            </a:r>
            <a:r>
              <a:rPr dirty="0" sz="1000">
                <a:solidFill>
                  <a:srgbClr val="010202"/>
                </a:solidFill>
                <a:latin typeface="Times New Roman"/>
                <a:cs typeface="Times New Roman"/>
              </a:rPr>
              <a:t>I</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II,</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thus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liquid</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phase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not</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stable.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This</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behavior</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the  </a:t>
            </a:r>
            <a:r>
              <a:rPr dirty="0" sz="1000" spc="-25">
                <a:solidFill>
                  <a:srgbClr val="010202"/>
                </a:solidFill>
                <a:latin typeface="Times New Roman"/>
                <a:cs typeface="Times New Roman"/>
              </a:rPr>
              <a:t>corresponding</a:t>
            </a:r>
            <a:r>
              <a:rPr dirty="0" sz="1000" spc="-45">
                <a:solidFill>
                  <a:srgbClr val="010202"/>
                </a:solidFill>
                <a:latin typeface="Times New Roman"/>
                <a:cs typeface="Times New Roman"/>
              </a:rPr>
              <a:t> </a:t>
            </a:r>
            <a:r>
              <a:rPr dirty="0" sz="1000" spc="-25">
                <a:solidFill>
                  <a:srgbClr val="010202"/>
                </a:solidFill>
                <a:latin typeface="Times New Roman"/>
                <a:cs typeface="Times New Roman"/>
              </a:rPr>
              <a:t>activity-composition</a:t>
            </a:r>
            <a:r>
              <a:rPr dirty="0" sz="1000" spc="-40">
                <a:solidFill>
                  <a:srgbClr val="010202"/>
                </a:solidFill>
                <a:latin typeface="Times New Roman"/>
                <a:cs typeface="Times New Roman"/>
              </a:rPr>
              <a:t> </a:t>
            </a:r>
            <a:r>
              <a:rPr dirty="0" sz="1000" spc="-25">
                <a:solidFill>
                  <a:srgbClr val="010202"/>
                </a:solidFill>
                <a:latin typeface="Times New Roman"/>
                <a:cs typeface="Times New Roman"/>
              </a:rPr>
              <a:t>relationships</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are</a:t>
            </a:r>
            <a:r>
              <a:rPr dirty="0" sz="1000" spc="-40">
                <a:solidFill>
                  <a:srgbClr val="010202"/>
                </a:solidFill>
                <a:latin typeface="Times New Roman"/>
                <a:cs typeface="Times New Roman"/>
              </a:rPr>
              <a:t> </a:t>
            </a:r>
            <a:r>
              <a:rPr dirty="0" sz="1000" spc="-25">
                <a:solidFill>
                  <a:srgbClr val="010202"/>
                </a:solidFill>
                <a:latin typeface="Times New Roman"/>
                <a:cs typeface="Times New Roman"/>
              </a:rPr>
              <a:t>shown,</a:t>
            </a:r>
            <a:r>
              <a:rPr dirty="0" sz="1000" spc="-45">
                <a:solidFill>
                  <a:srgbClr val="010202"/>
                </a:solidFill>
                <a:latin typeface="Times New Roman"/>
                <a:cs typeface="Times New Roman"/>
              </a:rPr>
              <a:t> </a:t>
            </a:r>
            <a:r>
              <a:rPr dirty="0" sz="1000" spc="-25">
                <a:solidFill>
                  <a:srgbClr val="010202"/>
                </a:solidFill>
                <a:latin typeface="Times New Roman"/>
                <a:cs typeface="Times New Roman"/>
              </a:rPr>
              <a:t>respectively,</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spc="-20">
                <a:solidFill>
                  <a:srgbClr val="010202"/>
                </a:solidFill>
                <a:latin typeface="Times New Roman"/>
                <a:cs typeface="Times New Roman"/>
              </a:rPr>
              <a:t>Figs.</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10.14</a:t>
            </a:r>
            <a:r>
              <a:rPr dirty="0" sz="1000" spc="-20" i="1">
                <a:solidFill>
                  <a:srgbClr val="010202"/>
                </a:solidFill>
                <a:latin typeface="Times New Roman"/>
                <a:cs typeface="Times New Roman"/>
              </a:rPr>
              <a:t>b</a:t>
            </a:r>
            <a:r>
              <a:rPr dirty="0" sz="1000" spc="-40" i="1">
                <a:solidFill>
                  <a:srgbClr val="010202"/>
                </a:solidFill>
                <a:latin typeface="Times New Roman"/>
                <a:cs typeface="Times New Roman"/>
              </a:rPr>
              <a:t> </a:t>
            </a:r>
            <a:r>
              <a:rPr dirty="0" sz="1000" spc="-2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25" i="1">
                <a:solidFill>
                  <a:srgbClr val="010202"/>
                </a:solidFill>
                <a:latin typeface="Times New Roman"/>
                <a:cs typeface="Times New Roman"/>
              </a:rPr>
              <a:t>c.</a:t>
            </a:r>
            <a:endParaRPr sz="1000">
              <a:latin typeface="Times New Roman"/>
              <a:cs typeface="Times New Roman"/>
            </a:endParaRPr>
          </a:p>
        </p:txBody>
      </p:sp>
      <p:sp>
        <p:nvSpPr>
          <p:cNvPr id="3" name="object 3"/>
          <p:cNvSpPr/>
          <p:nvPr/>
        </p:nvSpPr>
        <p:spPr>
          <a:xfrm>
            <a:off x="1350898" y="2876447"/>
            <a:ext cx="2556168" cy="4667416"/>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72" y="403223"/>
            <a:ext cx="4678045" cy="2528570"/>
          </a:xfrm>
          <a:prstGeom prst="rect">
            <a:avLst/>
          </a:prstGeom>
        </p:spPr>
        <p:txBody>
          <a:bodyPr wrap="square" lIns="0" tIns="12700" rIns="0" bIns="0" rtlCol="0" vert="horz">
            <a:spAutoFit/>
          </a:bodyPr>
          <a:lstStyle/>
          <a:p>
            <a:pPr marL="6254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  </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337</a:t>
            </a:r>
            <a:endParaRPr sz="1000">
              <a:latin typeface="Times New Roman"/>
              <a:cs typeface="Times New Roman"/>
            </a:endParaRPr>
          </a:p>
          <a:p>
            <a:pPr algn="just" marL="50800" marR="43180">
              <a:lnSpc>
                <a:spcPct val="100400"/>
              </a:lnSpc>
              <a:spcBef>
                <a:spcPts val="925"/>
              </a:spcBef>
            </a:pPr>
            <a:r>
              <a:rPr dirty="0" sz="1000">
                <a:solidFill>
                  <a:srgbClr val="010202"/>
                </a:solidFill>
                <a:latin typeface="Times New Roman"/>
                <a:cs typeface="Times New Roman"/>
              </a:rPr>
              <a:t>If the ranges of solid solubility in the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5">
                <a:solidFill>
                  <a:srgbClr val="010202"/>
                </a:solidFill>
                <a:latin typeface="Times New Roman"/>
                <a:cs typeface="Times New Roman"/>
              </a:rPr>
              <a:t>ß </a:t>
            </a:r>
            <a:r>
              <a:rPr dirty="0" sz="1000" spc="-5">
                <a:solidFill>
                  <a:srgbClr val="010202"/>
                </a:solidFill>
                <a:latin typeface="Times New Roman"/>
                <a:cs typeface="Times New Roman"/>
              </a:rPr>
              <a:t>phases are immeasurably small, then,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reasonable approximation, it can be said that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are insoluble in one another in the  solid state. The phase diagram for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is shown in Fig. 10.15</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As </a:t>
            </a:r>
            <a:r>
              <a:rPr dirty="0" sz="1000">
                <a:solidFill>
                  <a:srgbClr val="010202"/>
                </a:solidFill>
                <a:latin typeface="Times New Roman"/>
                <a:cs typeface="Times New Roman"/>
              </a:rPr>
              <a:t>all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curves have vertical tangents at their extremities, any pure  </a:t>
            </a:r>
            <a:r>
              <a:rPr dirty="0" sz="1000" spc="-5">
                <a:solidFill>
                  <a:srgbClr val="010202"/>
                </a:solidFill>
                <a:latin typeface="Times New Roman"/>
                <a:cs typeface="Times New Roman"/>
              </a:rPr>
              <a:t>substance presents an infinite chemical sink to any other substance, or </a:t>
            </a:r>
            <a:r>
              <a:rPr dirty="0" sz="1000" spc="-15">
                <a:solidFill>
                  <a:srgbClr val="010202"/>
                </a:solidFill>
                <a:latin typeface="Times New Roman"/>
                <a:cs typeface="Times New Roman"/>
              </a:rPr>
              <a:t>conversely, </a:t>
            </a:r>
            <a:r>
              <a:rPr dirty="0" sz="1000" spc="-5">
                <a:solidFill>
                  <a:srgbClr val="010202"/>
                </a:solidFill>
                <a:latin typeface="Times New Roman"/>
                <a:cs typeface="Times New Roman"/>
              </a:rPr>
              <a:t>it is  impossible to obtain an absolutely pure substance. As the range of solid solubility in Fig.  </a:t>
            </a:r>
            <a:r>
              <a:rPr dirty="0" sz="1000">
                <a:solidFill>
                  <a:srgbClr val="010202"/>
                </a:solidFill>
                <a:latin typeface="Times New Roman"/>
                <a:cs typeface="Times New Roman"/>
              </a:rPr>
              <a:t>10.15</a:t>
            </a:r>
            <a:r>
              <a:rPr dirty="0" sz="1000" i="1">
                <a:solidFill>
                  <a:srgbClr val="010202"/>
                </a:solidFill>
                <a:latin typeface="Times New Roman"/>
                <a:cs typeface="Times New Roman"/>
              </a:rPr>
              <a:t>a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so </a:t>
            </a:r>
            <a:r>
              <a:rPr dirty="0" sz="1000">
                <a:solidFill>
                  <a:srgbClr val="010202"/>
                </a:solidFill>
                <a:latin typeface="Times New Roman"/>
                <a:cs typeface="Times New Roman"/>
              </a:rPr>
              <a:t>small that it may be neglected on the scale of Fig. </a:t>
            </a:r>
            <a:r>
              <a:rPr dirty="0" sz="1000" spc="-5">
                <a:solidFill>
                  <a:srgbClr val="010202"/>
                </a:solidFill>
                <a:latin typeface="Times New Roman"/>
                <a:cs typeface="Times New Roman"/>
              </a:rPr>
              <a:t>10.15</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then also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curves for formation of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5">
                <a:solidFill>
                  <a:srgbClr val="010202"/>
                </a:solidFill>
                <a:latin typeface="Times New Roman"/>
                <a:cs typeface="Times New Roman"/>
              </a:rPr>
              <a:t>ß </a:t>
            </a:r>
            <a:r>
              <a:rPr dirty="0" sz="1000" spc="-5">
                <a:solidFill>
                  <a:srgbClr val="010202"/>
                </a:solidFill>
                <a:latin typeface="Times New Roman"/>
                <a:cs typeface="Times New Roman"/>
              </a:rPr>
              <a:t>(curves </a:t>
            </a:r>
            <a:r>
              <a:rPr dirty="0" sz="1000">
                <a:solidFill>
                  <a:srgbClr val="010202"/>
                </a:solidFill>
                <a:latin typeface="Times New Roman"/>
                <a:cs typeface="Times New Roman"/>
              </a:rPr>
              <a:t>I </a:t>
            </a:r>
            <a:r>
              <a:rPr dirty="0" sz="1000" spc="-5">
                <a:solidFill>
                  <a:srgbClr val="010202"/>
                </a:solidFill>
                <a:latin typeface="Times New Roman"/>
                <a:cs typeface="Times New Roman"/>
              </a:rPr>
              <a:t>and II in Figs. </a:t>
            </a:r>
            <a:r>
              <a:rPr dirty="0" sz="1000" spc="-10">
                <a:solidFill>
                  <a:srgbClr val="010202"/>
                </a:solidFill>
                <a:latin typeface="Times New Roman"/>
                <a:cs typeface="Times New Roman"/>
              </a:rPr>
              <a:t>10.11–10.14)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so </a:t>
            </a:r>
            <a:r>
              <a:rPr dirty="0" sz="1000">
                <a:solidFill>
                  <a:srgbClr val="010202"/>
                </a:solidFill>
                <a:latin typeface="Times New Roman"/>
                <a:cs typeface="Times New Roman"/>
              </a:rPr>
              <a:t>compressed toward the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 and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=1 axes,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that on the scale of</a:t>
            </a:r>
            <a:r>
              <a:rPr dirty="0" sz="1000" spc="-10">
                <a:solidFill>
                  <a:srgbClr val="010202"/>
                </a:solidFill>
                <a:latin typeface="Times New Roman"/>
                <a:cs typeface="Times New Roman"/>
              </a:rPr>
              <a:t> </a:t>
            </a:r>
            <a:r>
              <a:rPr dirty="0" sz="1000">
                <a:solidFill>
                  <a:srgbClr val="010202"/>
                </a:solidFill>
                <a:latin typeface="Times New Roman"/>
                <a:cs typeface="Times New Roman"/>
              </a:rPr>
              <a:t>Figs.</a:t>
            </a:r>
            <a:endParaRPr sz="1000">
              <a:latin typeface="Times New Roman"/>
              <a:cs typeface="Times New Roman"/>
            </a:endParaRPr>
          </a:p>
          <a:p>
            <a:pPr algn="just" marL="50800" marR="45085">
              <a:lnSpc>
                <a:spcPct val="100000"/>
              </a:lnSpc>
              <a:spcBef>
                <a:spcPts val="370"/>
              </a:spcBef>
            </a:pPr>
            <a:r>
              <a:rPr dirty="0" sz="1000" spc="-5">
                <a:solidFill>
                  <a:srgbClr val="010202"/>
                </a:solidFill>
                <a:latin typeface="Times New Roman"/>
                <a:cs typeface="Times New Roman"/>
              </a:rPr>
              <a:t>10.11–10.14, </a:t>
            </a:r>
            <a:r>
              <a:rPr dirty="0" sz="1000">
                <a:solidFill>
                  <a:srgbClr val="010202"/>
                </a:solidFill>
                <a:latin typeface="Times New Roman"/>
                <a:cs typeface="Times New Roman"/>
              </a:rPr>
              <a:t>they coincide with the vertical axes. The sequence in Fig. 10.16 </a:t>
            </a:r>
            <a:r>
              <a:rPr dirty="0" sz="1000" spc="-5">
                <a:solidFill>
                  <a:srgbClr val="010202"/>
                </a:solidFill>
                <a:latin typeface="Times New Roman"/>
                <a:cs typeface="Times New Roman"/>
              </a:rPr>
              <a:t>shows </a:t>
            </a:r>
            <a:r>
              <a:rPr dirty="0" sz="1000" spc="-20">
                <a:solidFill>
                  <a:srgbClr val="010202"/>
                </a:solidFill>
                <a:latin typeface="Times New Roman"/>
                <a:cs typeface="Times New Roman"/>
              </a:rPr>
              <a:t>how,  </a:t>
            </a:r>
            <a:r>
              <a:rPr dirty="0" sz="1000">
                <a:solidFill>
                  <a:srgbClr val="010202"/>
                </a:solidFill>
                <a:latin typeface="Times New Roman"/>
                <a:cs typeface="Times New Roman"/>
              </a:rPr>
              <a:t>as the solubility of B in a decreases,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curve for a is compressed  against</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=1</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axis.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Gibbs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free</a:t>
            </a:r>
            <a:r>
              <a:rPr dirty="0" sz="1000" spc="80">
                <a:solidFill>
                  <a:srgbClr val="010202"/>
                </a:solidFill>
                <a:latin typeface="Times New Roman"/>
                <a:cs typeface="Times New Roman"/>
              </a:rPr>
              <a:t> </a:t>
            </a:r>
            <a:r>
              <a:rPr dirty="0" sz="1000" spc="-10">
                <a:solidFill>
                  <a:srgbClr val="010202"/>
                </a:solidFill>
                <a:latin typeface="Times New Roman"/>
                <a:cs typeface="Times New Roman"/>
              </a:rPr>
              <a:t>energy</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formation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50800" marR="46990">
              <a:lnSpc>
                <a:spcPct val="100000"/>
              </a:lnSpc>
              <a:spcBef>
                <a:spcPts val="370"/>
              </a:spcBef>
            </a:pPr>
            <a:r>
              <a:rPr dirty="0" sz="1000" spc="-5">
                <a:solidFill>
                  <a:srgbClr val="010202"/>
                </a:solidFill>
                <a:latin typeface="Times New Roman"/>
                <a:cs typeface="Times New Roman"/>
              </a:rPr>
              <a:t>system </a:t>
            </a:r>
            <a:r>
              <a:rPr dirty="0" sz="1000" i="1">
                <a:solidFill>
                  <a:srgbClr val="010202"/>
                </a:solidFill>
                <a:latin typeface="Times New Roman"/>
                <a:cs typeface="Times New Roman"/>
              </a:rPr>
              <a:t>A–B </a:t>
            </a:r>
            <a:r>
              <a:rPr dirty="0" sz="1000">
                <a:solidFill>
                  <a:srgbClr val="010202"/>
                </a:solidFill>
                <a:latin typeface="Times New Roman"/>
                <a:cs typeface="Times New Roman"/>
              </a:rPr>
              <a:t>at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10.15</a:t>
            </a:r>
            <a:r>
              <a:rPr dirty="0" sz="1000"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“double tangent” to the </a:t>
            </a:r>
            <a:r>
              <a:rPr dirty="0" sz="1000">
                <a:solidFill>
                  <a:srgbClr val="010202"/>
                </a:solidFill>
                <a:latin typeface="Times New Roman"/>
                <a:cs typeface="Times New Roman"/>
              </a:rPr>
              <a:t>a  solid</a:t>
            </a:r>
            <a:r>
              <a:rPr dirty="0" sz="1000" spc="-10">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145">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150">
                <a:solidFill>
                  <a:srgbClr val="010202"/>
                </a:solidFill>
                <a:latin typeface="Times New Roman"/>
                <a:cs typeface="Times New Roman"/>
              </a:rPr>
              <a:t> </a:t>
            </a:r>
            <a:r>
              <a:rPr dirty="0" sz="1000">
                <a:solidFill>
                  <a:srgbClr val="010202"/>
                </a:solidFill>
                <a:latin typeface="Times New Roman"/>
                <a:cs typeface="Times New Roman"/>
              </a:rPr>
              <a:t>curves</a:t>
            </a:r>
            <a:r>
              <a:rPr dirty="0" sz="1000" spc="145">
                <a:solidFill>
                  <a:srgbClr val="010202"/>
                </a:solidFill>
                <a:latin typeface="Times New Roman"/>
                <a:cs typeface="Times New Roman"/>
              </a:rPr>
              <a:t> </a:t>
            </a:r>
            <a:r>
              <a:rPr dirty="0" sz="1000">
                <a:solidFill>
                  <a:srgbClr val="010202"/>
                </a:solidFill>
                <a:latin typeface="Times New Roman"/>
                <a:cs typeface="Times New Roman"/>
              </a:rPr>
              <a:t>is</a:t>
            </a:r>
            <a:r>
              <a:rPr dirty="0" sz="1000" spc="150">
                <a:solidFill>
                  <a:srgbClr val="010202"/>
                </a:solidFill>
                <a:latin typeface="Times New Roman"/>
                <a:cs typeface="Times New Roman"/>
              </a:rPr>
              <a:t> </a:t>
            </a:r>
            <a:r>
              <a:rPr dirty="0" sz="1000">
                <a:solidFill>
                  <a:srgbClr val="010202"/>
                </a:solidFill>
                <a:latin typeface="Times New Roman"/>
                <a:cs typeface="Times New Roman"/>
              </a:rPr>
              <a:t>reduced</a:t>
            </a:r>
            <a:r>
              <a:rPr dirty="0" sz="1000" spc="145">
                <a:solidFill>
                  <a:srgbClr val="010202"/>
                </a:solidFill>
                <a:latin typeface="Times New Roman"/>
                <a:cs typeface="Times New Roman"/>
              </a:rPr>
              <a:t> </a:t>
            </a:r>
            <a:r>
              <a:rPr dirty="0" sz="1000">
                <a:solidFill>
                  <a:srgbClr val="010202"/>
                </a:solidFill>
                <a:latin typeface="Times New Roman"/>
                <a:cs typeface="Times New Roman"/>
              </a:rPr>
              <a:t>to</a:t>
            </a:r>
            <a:r>
              <a:rPr dirty="0" sz="1000" spc="150">
                <a:solidFill>
                  <a:srgbClr val="010202"/>
                </a:solidFill>
                <a:latin typeface="Times New Roman"/>
                <a:cs typeface="Times New Roman"/>
              </a:rPr>
              <a:t> </a:t>
            </a:r>
            <a:r>
              <a:rPr dirty="0" sz="1000">
                <a:solidFill>
                  <a:srgbClr val="010202"/>
                </a:solidFill>
                <a:latin typeface="Times New Roman"/>
                <a:cs typeface="Times New Roman"/>
              </a:rPr>
              <a:t>a</a:t>
            </a:r>
            <a:r>
              <a:rPr dirty="0" sz="1000" spc="145">
                <a:solidFill>
                  <a:srgbClr val="010202"/>
                </a:solidFill>
                <a:latin typeface="Times New Roman"/>
                <a:cs typeface="Times New Roman"/>
              </a:rPr>
              <a:t> </a:t>
            </a:r>
            <a:r>
              <a:rPr dirty="0" sz="1000">
                <a:solidFill>
                  <a:srgbClr val="010202"/>
                </a:solidFill>
                <a:latin typeface="Times New Roman"/>
                <a:cs typeface="Times New Roman"/>
              </a:rPr>
              <a:t>tangent</a:t>
            </a:r>
            <a:r>
              <a:rPr dirty="0" sz="1000" spc="150">
                <a:solidFill>
                  <a:srgbClr val="010202"/>
                </a:solidFill>
                <a:latin typeface="Times New Roman"/>
                <a:cs typeface="Times New Roman"/>
              </a:rPr>
              <a:t> </a:t>
            </a:r>
            <a:r>
              <a:rPr dirty="0" sz="1000">
                <a:solidFill>
                  <a:srgbClr val="010202"/>
                </a:solidFill>
                <a:latin typeface="Times New Roman"/>
                <a:cs typeface="Times New Roman"/>
              </a:rPr>
              <a:t>drawn</a:t>
            </a:r>
            <a:r>
              <a:rPr dirty="0" sz="1000" spc="15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45">
                <a:solidFill>
                  <a:srgbClr val="010202"/>
                </a:solidFill>
                <a:latin typeface="Times New Roman"/>
                <a:cs typeface="Times New Roman"/>
              </a:rPr>
              <a:t> </a:t>
            </a:r>
            <a:r>
              <a:rPr dirty="0" sz="1000">
                <a:solidFill>
                  <a:srgbClr val="010202"/>
                </a:solidFill>
                <a:latin typeface="Times New Roman"/>
                <a:cs typeface="Times New Roman"/>
              </a:rPr>
              <a:t>point</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338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434178" y="707103"/>
            <a:ext cx="2443417" cy="6418263"/>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916952" y="7396480"/>
            <a:ext cx="3923029" cy="457200"/>
          </a:xfrm>
          <a:prstGeom prst="rect">
            <a:avLst/>
          </a:prstGeom>
        </p:spPr>
        <p:txBody>
          <a:bodyPr wrap="square" lIns="0" tIns="27940" rIns="0" bIns="0" rtlCol="0" vert="horz">
            <a:spAutoFit/>
          </a:bodyPr>
          <a:lstStyle/>
          <a:p>
            <a:pPr algn="just" marL="469900" marR="5080" indent="-457200">
              <a:lnSpc>
                <a:spcPts val="1100"/>
              </a:lnSpc>
              <a:spcBef>
                <a:spcPts val="220"/>
              </a:spcBef>
            </a:pPr>
            <a:r>
              <a:rPr dirty="0" sz="1000" b="1">
                <a:solidFill>
                  <a:srgbClr val="010202"/>
                </a:solidFill>
                <a:latin typeface="Times New Roman"/>
                <a:cs typeface="Times New Roman"/>
              </a:rPr>
              <a:t>Figure 10.15 </a:t>
            </a:r>
            <a:r>
              <a:rPr dirty="0" sz="1000">
                <a:solidFill>
                  <a:srgbClr val="010202"/>
                </a:solidFill>
                <a:latin typeface="Times New Roman"/>
                <a:cs typeface="Times New Roman"/>
              </a:rPr>
              <a:t>The molar Gibbs free energy of mixing and the activities in a  binary eutectic system that exhibits complete liquid miscibility and  vitually complete solid</a:t>
            </a:r>
            <a:r>
              <a:rPr dirty="0" sz="1000" spc="-10">
                <a:solidFill>
                  <a:srgbClr val="010202"/>
                </a:solidFill>
                <a:latin typeface="Times New Roman"/>
                <a:cs typeface="Times New Roman"/>
              </a:rPr>
              <a:t> </a:t>
            </a:r>
            <a:r>
              <a:rPr dirty="0" sz="1000">
                <a:solidFill>
                  <a:srgbClr val="010202"/>
                </a:solidFill>
                <a:latin typeface="Times New Roman"/>
                <a:cs typeface="Times New Roman"/>
              </a:rPr>
              <a:t>immiscibility.</a:t>
            </a:r>
            <a:endParaRPr sz="1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9210" y="403223"/>
            <a:ext cx="4022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339</a:t>
            </a:r>
            <a:endParaRPr sz="1000">
              <a:latin typeface="Times New Roman"/>
              <a:cs typeface="Times New Roman"/>
            </a:endParaRPr>
          </a:p>
        </p:txBody>
      </p:sp>
      <p:sp>
        <p:nvSpPr>
          <p:cNvPr id="3" name="object 3"/>
          <p:cNvSpPr txBox="1"/>
          <p:nvPr/>
        </p:nvSpPr>
        <p:spPr>
          <a:xfrm>
            <a:off x="406295" y="2550795"/>
            <a:ext cx="4674870" cy="2508885"/>
          </a:xfrm>
          <a:prstGeom prst="rect">
            <a:avLst/>
          </a:prstGeom>
        </p:spPr>
        <p:txBody>
          <a:bodyPr wrap="square" lIns="0" tIns="10160" rIns="0" bIns="0" rtlCol="0" vert="horz">
            <a:spAutoFit/>
          </a:bodyPr>
          <a:lstStyle/>
          <a:p>
            <a:pPr algn="just" marL="942340" marR="478790" indent="-457200">
              <a:lnSpc>
                <a:spcPct val="101800"/>
              </a:lnSpc>
              <a:spcBef>
                <a:spcPts val="8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10.16 </a:t>
            </a:r>
            <a:r>
              <a:rPr dirty="0" sz="900">
                <a:solidFill>
                  <a:srgbClr val="010202"/>
                </a:solidFill>
                <a:latin typeface="Times New Roman"/>
                <a:cs typeface="Times New Roman"/>
              </a:rPr>
              <a:t>The </a:t>
            </a:r>
            <a:r>
              <a:rPr dirty="0" sz="900" spc="-5">
                <a:solidFill>
                  <a:srgbClr val="010202"/>
                </a:solidFill>
                <a:latin typeface="Times New Roman"/>
                <a:cs typeface="Times New Roman"/>
              </a:rPr>
              <a:t>effect </a:t>
            </a:r>
            <a:r>
              <a:rPr dirty="0" sz="900">
                <a:solidFill>
                  <a:srgbClr val="010202"/>
                </a:solidFill>
                <a:latin typeface="Times New Roman"/>
                <a:cs typeface="Times New Roman"/>
              </a:rPr>
              <a:t>of decreasing solid solubility on the molar Gibbs free  </a:t>
            </a:r>
            <a:r>
              <a:rPr dirty="0" sz="900" spc="-5">
                <a:solidFill>
                  <a:srgbClr val="010202"/>
                </a:solidFill>
                <a:latin typeface="Times New Roman"/>
                <a:cs typeface="Times New Roman"/>
              </a:rPr>
              <a:t>energy </a:t>
            </a:r>
            <a:r>
              <a:rPr dirty="0" sz="900">
                <a:solidFill>
                  <a:srgbClr val="010202"/>
                </a:solidFill>
                <a:latin typeface="Times New Roman"/>
                <a:cs typeface="Times New Roman"/>
              </a:rPr>
              <a:t>of mixing curve.</a:t>
            </a:r>
            <a:endParaRPr sz="900">
              <a:latin typeface="Times New Roman"/>
              <a:cs typeface="Times New Roman"/>
            </a:endParaRPr>
          </a:p>
          <a:p>
            <a:pPr algn="just" marL="50800" marR="43815" indent="-635">
              <a:lnSpc>
                <a:spcPct val="130900"/>
              </a:lnSpc>
              <a:spcBef>
                <a:spcPts val="750"/>
              </a:spcBef>
            </a:pPr>
            <a:r>
              <a:rPr dirty="0" sz="1000" spc="-5">
                <a:solidFill>
                  <a:srgbClr val="010202"/>
                </a:solidFill>
                <a:latin typeface="Times New Roman"/>
                <a:cs typeface="Times New Roman"/>
              </a:rPr>
              <a:t>on the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=1 axis which represents pure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the liquid solutions curve. The  corresponding activity-composition relations are shown in Fig. 10.15</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 Again these  </a:t>
            </a:r>
            <a:r>
              <a:rPr dirty="0" sz="1000" spc="-20">
                <a:solidFill>
                  <a:srgbClr val="010202"/>
                </a:solidFill>
                <a:latin typeface="Times New Roman"/>
                <a:cs typeface="Times New Roman"/>
              </a:rPr>
              <a:t>are drawn </a:t>
            </a:r>
            <a:r>
              <a:rPr dirty="0" sz="1000" spc="-15">
                <a:solidFill>
                  <a:srgbClr val="010202"/>
                </a:solidFill>
                <a:latin typeface="Times New Roman"/>
                <a:cs typeface="Times New Roman"/>
              </a:rPr>
              <a:t>in </a:t>
            </a:r>
            <a:r>
              <a:rPr dirty="0" sz="1000" spc="-25">
                <a:solidFill>
                  <a:srgbClr val="010202"/>
                </a:solidFill>
                <a:latin typeface="Times New Roman"/>
                <a:cs typeface="Times New Roman"/>
              </a:rPr>
              <a:t>accordance </a:t>
            </a:r>
            <a:r>
              <a:rPr dirty="0" sz="1000" spc="-20">
                <a:solidFill>
                  <a:srgbClr val="010202"/>
                </a:solidFill>
                <a:latin typeface="Times New Roman"/>
                <a:cs typeface="Times New Roman"/>
              </a:rPr>
              <a:t>with the </a:t>
            </a:r>
            <a:r>
              <a:rPr dirty="0" sz="1000" spc="-25">
                <a:solidFill>
                  <a:srgbClr val="010202"/>
                </a:solidFill>
                <a:latin typeface="Times New Roman"/>
                <a:cs typeface="Times New Roman"/>
              </a:rPr>
              <a:t>supposition </a:t>
            </a:r>
            <a:r>
              <a:rPr dirty="0" sz="1000" spc="-20">
                <a:solidFill>
                  <a:srgbClr val="010202"/>
                </a:solidFill>
                <a:latin typeface="Times New Roman"/>
                <a:cs typeface="Times New Roman"/>
              </a:rPr>
              <a:t>the the </a:t>
            </a:r>
            <a:r>
              <a:rPr dirty="0" sz="1000" spc="-25">
                <a:solidFill>
                  <a:srgbClr val="010202"/>
                </a:solidFill>
                <a:latin typeface="Times New Roman"/>
                <a:cs typeface="Times New Roman"/>
              </a:rPr>
              <a:t>liquid solutions </a:t>
            </a:r>
            <a:r>
              <a:rPr dirty="0" sz="1000" spc="-20">
                <a:solidFill>
                  <a:srgbClr val="010202"/>
                </a:solidFill>
                <a:latin typeface="Times New Roman"/>
                <a:cs typeface="Times New Roman"/>
              </a:rPr>
              <a:t>are </a:t>
            </a:r>
            <a:r>
              <a:rPr dirty="0" sz="1000" spc="-25">
                <a:solidFill>
                  <a:srgbClr val="010202"/>
                </a:solidFill>
                <a:latin typeface="Times New Roman"/>
                <a:cs typeface="Times New Roman"/>
              </a:rPr>
              <a:t>ideal. </a:t>
            </a:r>
            <a:r>
              <a:rPr dirty="0" sz="1000" spc="-15">
                <a:solidFill>
                  <a:srgbClr val="010202"/>
                </a:solidFill>
                <a:latin typeface="Times New Roman"/>
                <a:cs typeface="Times New Roman"/>
              </a:rPr>
              <a:t>In </a:t>
            </a:r>
            <a:r>
              <a:rPr dirty="0" sz="1000" spc="-20">
                <a:solidFill>
                  <a:srgbClr val="010202"/>
                </a:solidFill>
                <a:latin typeface="Times New Roman"/>
                <a:cs typeface="Times New Roman"/>
              </a:rPr>
              <a:t>Fig. </a:t>
            </a:r>
            <a:r>
              <a:rPr dirty="0" sz="1000" spc="-15">
                <a:solidFill>
                  <a:srgbClr val="010202"/>
                </a:solidFill>
                <a:latin typeface="Times New Roman"/>
                <a:cs typeface="Times New Roman"/>
              </a:rPr>
              <a:t>10.15</a:t>
            </a:r>
            <a:r>
              <a:rPr dirty="0" sz="1000" spc="-15" i="1">
                <a:solidFill>
                  <a:srgbClr val="010202"/>
                </a:solidFill>
                <a:latin typeface="Times New Roman"/>
                <a:cs typeface="Times New Roman"/>
              </a:rPr>
              <a:t>c  </a:t>
            </a:r>
            <a:r>
              <a:rPr dirty="0" sz="1000" spc="-5" i="1">
                <a:solidFill>
                  <a:srgbClr val="010202"/>
                </a:solidFill>
                <a:latin typeface="Times New Roman"/>
                <a:cs typeface="Times New Roman"/>
              </a:rPr>
              <a:t>pqr </a:t>
            </a:r>
            <a:r>
              <a:rPr dirty="0" sz="1000">
                <a:solidFill>
                  <a:srgbClr val="010202"/>
                </a:solidFill>
                <a:latin typeface="Times New Roman"/>
                <a:cs typeface="Times New Roman"/>
              </a:rPr>
              <a:t>is the activity of </a:t>
            </a:r>
            <a:r>
              <a:rPr dirty="0" sz="1000" i="1">
                <a:solidFill>
                  <a:srgbClr val="010202"/>
                </a:solidFill>
                <a:latin typeface="Times New Roman"/>
                <a:cs typeface="Times New Roman"/>
              </a:rPr>
              <a:t>A </a:t>
            </a:r>
            <a:r>
              <a:rPr dirty="0" sz="1000">
                <a:solidFill>
                  <a:srgbClr val="010202"/>
                </a:solidFill>
                <a:latin typeface="Times New Roman"/>
                <a:cs typeface="Times New Roman"/>
              </a:rPr>
              <a:t>with respect to pure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at </a:t>
            </a:r>
            <a:r>
              <a:rPr dirty="0" sz="1000" i="1">
                <a:solidFill>
                  <a:srgbClr val="010202"/>
                </a:solidFill>
                <a:latin typeface="Times New Roman"/>
                <a:cs typeface="Times New Roman"/>
              </a:rPr>
              <a:t>p, </a:t>
            </a:r>
            <a:r>
              <a:rPr dirty="0" sz="1000" spc="-5" i="1">
                <a:solidFill>
                  <a:srgbClr val="010202"/>
                </a:solidFill>
                <a:latin typeface="Times New Roman"/>
                <a:cs typeface="Times New Roman"/>
              </a:rPr>
              <a:t>s </a:t>
            </a:r>
            <a:r>
              <a:rPr dirty="0" sz="1000">
                <a:solidFill>
                  <a:srgbClr val="010202"/>
                </a:solidFill>
                <a:latin typeface="Times New Roman"/>
                <a:cs typeface="Times New Roman"/>
              </a:rPr>
              <a:t>is the activity of pure liquid </a:t>
            </a:r>
            <a:r>
              <a:rPr dirty="0" sz="1000" i="1">
                <a:solidFill>
                  <a:srgbClr val="010202"/>
                </a:solidFill>
                <a:latin typeface="Times New Roman"/>
                <a:cs typeface="Times New Roman"/>
              </a:rPr>
              <a:t>A  </a:t>
            </a:r>
            <a:r>
              <a:rPr dirty="0" sz="1000">
                <a:solidFill>
                  <a:srgbClr val="010202"/>
                </a:solidFill>
                <a:latin typeface="Times New Roman"/>
                <a:cs typeface="Times New Roman"/>
              </a:rPr>
              <a:t>with respect to solid </a:t>
            </a:r>
            <a:r>
              <a:rPr dirty="0" sz="1000" i="1">
                <a:solidFill>
                  <a:srgbClr val="010202"/>
                </a:solidFill>
                <a:latin typeface="Times New Roman"/>
                <a:cs typeface="Times New Roman"/>
              </a:rPr>
              <a:t>A </a:t>
            </a:r>
            <a:r>
              <a:rPr dirty="0" sz="1000">
                <a:solidFill>
                  <a:srgbClr val="010202"/>
                </a:solidFill>
                <a:latin typeface="Times New Roman"/>
                <a:cs typeface="Times New Roman"/>
              </a:rPr>
              <a:t>at </a:t>
            </a:r>
            <a:r>
              <a:rPr dirty="0" sz="1000" i="1">
                <a:solidFill>
                  <a:srgbClr val="010202"/>
                </a:solidFill>
                <a:latin typeface="Times New Roman"/>
                <a:cs typeface="Times New Roman"/>
              </a:rPr>
              <a:t>p, str </a:t>
            </a:r>
            <a:r>
              <a:rPr dirty="0" sz="1000">
                <a:solidFill>
                  <a:srgbClr val="010202"/>
                </a:solidFill>
                <a:latin typeface="Times New Roman"/>
                <a:cs typeface="Times New Roman"/>
              </a:rPr>
              <a:t>is the activity of </a:t>
            </a:r>
            <a:r>
              <a:rPr dirty="0" sz="1000" i="1">
                <a:solidFill>
                  <a:srgbClr val="010202"/>
                </a:solidFill>
                <a:latin typeface="Times New Roman"/>
                <a:cs typeface="Times New Roman"/>
              </a:rPr>
              <a:t>A </a:t>
            </a:r>
            <a:r>
              <a:rPr dirty="0" sz="1000">
                <a:solidFill>
                  <a:srgbClr val="010202"/>
                </a:solidFill>
                <a:latin typeface="Times New Roman"/>
                <a:cs typeface="Times New Roman"/>
              </a:rPr>
              <a:t>with respect to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having unit ac-  tivity at </a:t>
            </a:r>
            <a:r>
              <a:rPr dirty="0" sz="1000" spc="-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Auvw </a:t>
            </a:r>
            <a:r>
              <a:rPr dirty="0" sz="1000" spc="-5">
                <a:solidFill>
                  <a:srgbClr val="010202"/>
                </a:solidFill>
                <a:latin typeface="Times New Roman"/>
                <a:cs typeface="Times New Roman"/>
              </a:rPr>
              <a:t>is the activity 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with respect to liquid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having unit activity at</a:t>
            </a:r>
            <a:r>
              <a:rPr dirty="0" sz="1000" spc="200">
                <a:solidFill>
                  <a:srgbClr val="010202"/>
                </a:solidFill>
                <a:latin typeface="Times New Roman"/>
                <a:cs typeface="Times New Roman"/>
              </a:rPr>
              <a:t> </a:t>
            </a:r>
            <a:r>
              <a:rPr dirty="0" sz="1000" i="1">
                <a:solidFill>
                  <a:srgbClr val="010202"/>
                </a:solidFill>
                <a:latin typeface="Times New Roman"/>
                <a:cs typeface="Times New Roman"/>
              </a:rPr>
              <a:t>w</a:t>
            </a:r>
            <a:r>
              <a:rPr dirty="0" sz="1000">
                <a:solidFill>
                  <a:srgbClr val="010202"/>
                </a:solidFill>
                <a:latin typeface="Times New Roman"/>
                <a:cs typeface="Times New Roman"/>
              </a:rPr>
              <a:t>.</a:t>
            </a:r>
            <a:endParaRPr sz="1000">
              <a:latin typeface="Times New Roman"/>
              <a:cs typeface="Times New Roman"/>
            </a:endParaRPr>
          </a:p>
          <a:p>
            <a:pPr algn="just" marL="50800" marR="43180" indent="127000">
              <a:lnSpc>
                <a:spcPct val="100000"/>
              </a:lnSpc>
            </a:pP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system which exhibits complete miscibility in the liquid state and virtually  complete immiscibility in the solid state, e.g., Fig. 10.15</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the variations of the activities  of the components of the liquid solutions can be obtained from consideration of the  liquidus curves. At any temperature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(Fig. 10.15</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 the system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composition  </a:t>
            </a:r>
            <a:r>
              <a:rPr dirty="0" sz="1000">
                <a:solidFill>
                  <a:srgbClr val="010202"/>
                </a:solidFill>
                <a:latin typeface="Times New Roman"/>
                <a:cs typeface="Times New Roman"/>
              </a:rPr>
              <a:t>between pure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and the liquidus composition exists as virtually pure solid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in  equilibrium 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liquid solution of the liquidus composition. Thus, at</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T</a:t>
            </a:r>
            <a:endParaRPr sz="1000">
              <a:latin typeface="Times New Roman"/>
              <a:cs typeface="Times New Roman"/>
            </a:endParaRPr>
          </a:p>
        </p:txBody>
      </p:sp>
      <p:sp>
        <p:nvSpPr>
          <p:cNvPr id="4" name="object 4"/>
          <p:cNvSpPr/>
          <p:nvPr/>
        </p:nvSpPr>
        <p:spPr>
          <a:xfrm>
            <a:off x="1817941" y="5097221"/>
            <a:ext cx="1362075" cy="3905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1579" y="5680786"/>
            <a:ext cx="336994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is with respect to liquid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as the standard state.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1740789" y="6089878"/>
            <a:ext cx="1485900" cy="1809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655439" y="6197828"/>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(10.23)</a:t>
            </a:r>
            <a:endParaRPr sz="1000">
              <a:latin typeface="Times New Roman"/>
              <a:cs typeface="Times New Roman"/>
            </a:endParaRPr>
          </a:p>
        </p:txBody>
      </p:sp>
      <p:sp>
        <p:nvSpPr>
          <p:cNvPr id="8" name="object 8"/>
          <p:cNvSpPr txBox="1"/>
          <p:nvPr/>
        </p:nvSpPr>
        <p:spPr>
          <a:xfrm>
            <a:off x="454279" y="6366611"/>
            <a:ext cx="2016760" cy="177800"/>
          </a:xfrm>
          <a:prstGeom prst="rect">
            <a:avLst/>
          </a:prstGeom>
        </p:spPr>
        <p:txBody>
          <a:bodyPr wrap="square" lIns="0" tIns="12700" rIns="0" bIns="0" rtlCol="0" vert="horz">
            <a:spAutoFit/>
          </a:bodyPr>
          <a:lstStyle/>
          <a:p>
            <a:pPr marL="12700">
              <a:lnSpc>
                <a:spcPct val="100000"/>
              </a:lnSpc>
              <a:spcBef>
                <a:spcPts val="100"/>
              </a:spcBef>
            </a:pP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if the liquid solutions are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Raoultian,</a:t>
            </a:r>
            <a:endParaRPr sz="1000">
              <a:latin typeface="Times New Roman"/>
              <a:cs typeface="Times New Roman"/>
            </a:endParaRPr>
          </a:p>
        </p:txBody>
      </p:sp>
      <p:sp>
        <p:nvSpPr>
          <p:cNvPr id="9" name="object 9"/>
          <p:cNvSpPr/>
          <p:nvPr/>
        </p:nvSpPr>
        <p:spPr>
          <a:xfrm>
            <a:off x="1736026" y="6728612"/>
            <a:ext cx="1495425" cy="152400"/>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655439" y="6836562"/>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(10.24)</a:t>
            </a:r>
            <a:endParaRPr sz="1000">
              <a:latin typeface="Times New Roman"/>
              <a:cs typeface="Times New Roman"/>
            </a:endParaRPr>
          </a:p>
        </p:txBody>
      </p:sp>
      <p:sp>
        <p:nvSpPr>
          <p:cNvPr id="11" name="object 11"/>
          <p:cNvSpPr txBox="1"/>
          <p:nvPr/>
        </p:nvSpPr>
        <p:spPr>
          <a:xfrm>
            <a:off x="444500" y="7467625"/>
            <a:ext cx="345376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It can be noted that Eq. (10.24) is simply Eq. (10.17) with</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A(s)</a:t>
            </a:r>
            <a:r>
              <a:rPr dirty="0" sz="1000">
                <a:solidFill>
                  <a:srgbClr val="010202"/>
                </a:solidFill>
                <a:latin typeface="Times New Roman"/>
                <a:cs typeface="Times New Roman"/>
              </a:rPr>
              <a:t>=1.</a:t>
            </a:r>
            <a:endParaRPr sz="1000">
              <a:latin typeface="Times New Roman"/>
              <a:cs typeface="Times New Roman"/>
            </a:endParaRPr>
          </a:p>
        </p:txBody>
      </p:sp>
      <p:sp>
        <p:nvSpPr>
          <p:cNvPr id="12" name="object 12"/>
          <p:cNvSpPr/>
          <p:nvPr/>
        </p:nvSpPr>
        <p:spPr>
          <a:xfrm>
            <a:off x="516610" y="922375"/>
            <a:ext cx="4449445" cy="1534414"/>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600575" cy="10496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340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indent="127000">
              <a:lnSpc>
                <a:spcPct val="100000"/>
              </a:lnSpc>
              <a:spcBef>
                <a:spcPts val="865"/>
              </a:spcBef>
            </a:pPr>
            <a:r>
              <a:rPr dirty="0" sz="1000">
                <a:solidFill>
                  <a:srgbClr val="010202"/>
                </a:solidFill>
                <a:latin typeface="Times New Roman"/>
                <a:cs typeface="Times New Roman"/>
              </a:rPr>
              <a:t>Consider the application of Eq. (10.24) to calculation of the liquidus lines in a binary  eutectic system. In the system Cd-Bi, the phase diagram for which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10.17,  cadmium is virtually insoluble in solid bismuth, and the maximum solubility of bismuth  in solid cadmium is 2.75 mole percent at the eutectic temperature of 419 </a:t>
            </a:r>
            <a:r>
              <a:rPr dirty="0" sz="1000" spc="-5">
                <a:solidFill>
                  <a:srgbClr val="010202"/>
                </a:solidFill>
                <a:latin typeface="Times New Roman"/>
                <a:cs typeface="Times New Roman"/>
              </a:rPr>
              <a:t>K. </a:t>
            </a:r>
            <a:r>
              <a:rPr dirty="0" sz="1000">
                <a:solidFill>
                  <a:srgbClr val="010202"/>
                </a:solidFill>
                <a:latin typeface="Times New Roman"/>
                <a:cs typeface="Times New Roman"/>
              </a:rPr>
              <a:t>If the  liquidus solutions are ideal, the Bi liquidus is obtained from Eq. (10.24)</a:t>
            </a:r>
            <a:r>
              <a:rPr dirty="0" sz="1000" spc="-3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3" name="object 3"/>
          <p:cNvSpPr txBox="1"/>
          <p:nvPr/>
        </p:nvSpPr>
        <p:spPr>
          <a:xfrm>
            <a:off x="469912" y="5257951"/>
            <a:ext cx="4560570" cy="457200"/>
          </a:xfrm>
          <a:prstGeom prst="rect">
            <a:avLst/>
          </a:prstGeom>
        </p:spPr>
        <p:txBody>
          <a:bodyPr wrap="square" lIns="0" tIns="27939" rIns="0" bIns="0" rtlCol="0" vert="horz">
            <a:spAutoFit/>
          </a:bodyPr>
          <a:lstStyle/>
          <a:p>
            <a:pPr algn="just" marL="469900" marR="50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10.17 </a:t>
            </a:r>
            <a:r>
              <a:rPr dirty="0" sz="1000">
                <a:solidFill>
                  <a:srgbClr val="010202"/>
                </a:solidFill>
                <a:latin typeface="Times New Roman"/>
                <a:cs typeface="Times New Roman"/>
              </a:rPr>
              <a:t>The phase diagram for the system Bi–Cd. The full lines are the  measured liquidus lines, and the broken lines are calculated assuming no solid  solution and ideal mixing in the liquid</a:t>
            </a:r>
            <a:r>
              <a:rPr dirty="0" sz="1000" spc="-15">
                <a:solidFill>
                  <a:srgbClr val="010202"/>
                </a:solidFill>
                <a:latin typeface="Times New Roman"/>
                <a:cs typeface="Times New Roman"/>
              </a:rPr>
              <a:t> </a:t>
            </a:r>
            <a:r>
              <a:rPr dirty="0" sz="1000">
                <a:solidFill>
                  <a:srgbClr val="010202"/>
                </a:solidFill>
                <a:latin typeface="Times New Roman"/>
                <a:cs typeface="Times New Roman"/>
              </a:rPr>
              <a:t>solutions.</a:t>
            </a:r>
            <a:endParaRPr sz="1000">
              <a:latin typeface="Times New Roman"/>
              <a:cs typeface="Times New Roman"/>
            </a:endParaRPr>
          </a:p>
        </p:txBody>
      </p:sp>
      <p:sp>
        <p:nvSpPr>
          <p:cNvPr id="4" name="object 4"/>
          <p:cNvSpPr/>
          <p:nvPr/>
        </p:nvSpPr>
        <p:spPr>
          <a:xfrm>
            <a:off x="827087" y="5864377"/>
            <a:ext cx="3400425" cy="6096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6676541"/>
            <a:ext cx="459930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molar constant pressure heat capacities of solid and liquid bismuth vary with  </a:t>
            </a:r>
            <a:r>
              <a:rPr dirty="0" sz="1000" spc="-5">
                <a:solidFill>
                  <a:srgbClr val="010202"/>
                </a:solidFill>
                <a:latin typeface="Times New Roman"/>
                <a:cs typeface="Times New Roman"/>
              </a:rPr>
              <a:t>temperature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1041400" y="7181367"/>
            <a:ext cx="2971800" cy="390525"/>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885950" y="1746250"/>
            <a:ext cx="1600200" cy="152400"/>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1343025" y="2451379"/>
            <a:ext cx="2979166" cy="2657208"/>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3"/>
            <a:ext cx="4598035" cy="440055"/>
          </a:xfrm>
          <a:prstGeom prst="rect">
            <a:avLst/>
          </a:prstGeom>
        </p:spPr>
        <p:txBody>
          <a:bodyPr wrap="square" lIns="0" tIns="12700" rIns="0" bIns="0" rtlCol="0" vert="horz">
            <a:spAutoFit/>
          </a:bodyPr>
          <a:lstStyle/>
          <a:p>
            <a:pPr marL="587375">
              <a:lnSpc>
                <a:spcPct val="100000"/>
              </a:lnSpc>
              <a:spcBef>
                <a:spcPts val="100"/>
              </a:spcBef>
            </a:pPr>
            <a:r>
              <a:rPr dirty="0" sz="1000" i="1">
                <a:solidFill>
                  <a:srgbClr val="231F20"/>
                </a:solidFill>
                <a:latin typeface="Times New Roman"/>
                <a:cs typeface="Times New Roman"/>
              </a:rPr>
              <a:t>Gibbs </a:t>
            </a:r>
            <a:r>
              <a:rPr dirty="0" sz="1000" spc="-25" i="1">
                <a:solidFill>
                  <a:srgbClr val="231F20"/>
                </a:solidFill>
                <a:latin typeface="Times New Roman"/>
                <a:cs typeface="Times New Roman"/>
              </a:rPr>
              <a:t>Free </a:t>
            </a:r>
            <a:r>
              <a:rPr dirty="0" sz="1000" spc="-5" i="1">
                <a:solidFill>
                  <a:srgbClr val="231F20"/>
                </a:solidFill>
                <a:latin typeface="Times New Roman"/>
                <a:cs typeface="Times New Roman"/>
              </a:rPr>
              <a:t>Energy </a:t>
            </a:r>
            <a:r>
              <a:rPr dirty="0" sz="1000" i="1">
                <a:solidFill>
                  <a:srgbClr val="231F20"/>
                </a:solidFill>
                <a:latin typeface="Times New Roman"/>
                <a:cs typeface="Times New Roman"/>
              </a:rPr>
              <a:t>Composition and Phase </a:t>
            </a:r>
            <a:r>
              <a:rPr dirty="0" sz="1000" spc="-10" i="1">
                <a:solidFill>
                  <a:srgbClr val="231F20"/>
                </a:solidFill>
                <a:latin typeface="Times New Roman"/>
                <a:cs typeface="Times New Roman"/>
              </a:rPr>
              <a:t>Diagrams </a:t>
            </a:r>
            <a:r>
              <a:rPr dirty="0" sz="1000" i="1">
                <a:solidFill>
                  <a:srgbClr val="231F20"/>
                </a:solidFill>
                <a:latin typeface="Times New Roman"/>
                <a:cs typeface="Times New Roman"/>
              </a:rPr>
              <a:t>of Binary Systems</a:t>
            </a:r>
            <a:r>
              <a:rPr dirty="0" sz="1000" spc="235" i="1">
                <a:solidFill>
                  <a:srgbClr val="231F20"/>
                </a:solidFill>
                <a:latin typeface="Times New Roman"/>
                <a:cs typeface="Times New Roman"/>
              </a:rPr>
              <a:t> </a:t>
            </a:r>
            <a:r>
              <a:rPr dirty="0" sz="1000">
                <a:solidFill>
                  <a:srgbClr val="231F20"/>
                </a:solidFill>
                <a:latin typeface="Times New Roman"/>
                <a:cs typeface="Times New Roman"/>
              </a:rPr>
              <a:t>341</a:t>
            </a:r>
            <a:endParaRPr sz="1000">
              <a:latin typeface="Times New Roman"/>
              <a:cs typeface="Times New Roman"/>
            </a:endParaRPr>
          </a:p>
          <a:p>
            <a:pPr marL="12700">
              <a:lnSpc>
                <a:spcPct val="100000"/>
              </a:lnSpc>
              <a:spcBef>
                <a:spcPts val="865"/>
              </a:spcBef>
            </a:pPr>
            <a:r>
              <a:rPr dirty="0" sz="1000">
                <a:solidFill>
                  <a:srgbClr val="010202"/>
                </a:solidFill>
                <a:latin typeface="Times New Roman"/>
                <a:cs typeface="Times New Roman"/>
              </a:rPr>
              <a:t>Thus</a:t>
            </a:r>
            <a:endParaRPr sz="1000">
              <a:latin typeface="Times New Roman"/>
              <a:cs typeface="Times New Roman"/>
            </a:endParaRPr>
          </a:p>
        </p:txBody>
      </p:sp>
      <p:sp>
        <p:nvSpPr>
          <p:cNvPr id="3" name="object 3"/>
          <p:cNvSpPr txBox="1"/>
          <p:nvPr/>
        </p:nvSpPr>
        <p:spPr>
          <a:xfrm>
            <a:off x="444500" y="139191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4" name="object 4"/>
          <p:cNvSpPr txBox="1"/>
          <p:nvPr/>
        </p:nvSpPr>
        <p:spPr>
          <a:xfrm>
            <a:off x="444500" y="2642234"/>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5" name="object 5"/>
          <p:cNvSpPr/>
          <p:nvPr/>
        </p:nvSpPr>
        <p:spPr>
          <a:xfrm>
            <a:off x="631825" y="2985135"/>
            <a:ext cx="3800475" cy="295275"/>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44500" y="3473450"/>
            <a:ext cx="3209290" cy="330200"/>
          </a:xfrm>
          <a:prstGeom prst="rect">
            <a:avLst/>
          </a:prstGeom>
        </p:spPr>
        <p:txBody>
          <a:bodyPr wrap="square" lIns="0" tIns="12700" rIns="0" bIns="0" rtlCol="0" vert="horz">
            <a:spAutoFit/>
          </a:bodyPr>
          <a:lstStyle/>
          <a:p>
            <a:pPr marL="139700" marR="5080" indent="-127000">
              <a:lnSpc>
                <a:spcPct val="100000"/>
              </a:lnSpc>
              <a:spcBef>
                <a:spcPts val="100"/>
              </a:spcBef>
            </a:pPr>
            <a:r>
              <a:rPr dirty="0" sz="1000" spc="-5">
                <a:solidFill>
                  <a:srgbClr val="010202"/>
                </a:solidFill>
                <a:latin typeface="Times New Roman"/>
                <a:cs typeface="Times New Roman"/>
              </a:rPr>
              <a:t>This equation is drawn as the broken line (i) in Fig. 10.17.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if the small solid solubility of Bi in Cd is ignored,</a:t>
            </a:r>
            <a:endParaRPr sz="1000">
              <a:latin typeface="Times New Roman"/>
              <a:cs typeface="Times New Roman"/>
            </a:endParaRPr>
          </a:p>
        </p:txBody>
      </p:sp>
      <p:sp>
        <p:nvSpPr>
          <p:cNvPr id="7" name="object 7"/>
          <p:cNvSpPr/>
          <p:nvPr/>
        </p:nvSpPr>
        <p:spPr>
          <a:xfrm>
            <a:off x="1689100" y="3978275"/>
            <a:ext cx="1676400" cy="161925"/>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466725" y="4368165"/>
            <a:ext cx="1009650" cy="142875"/>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2862109" y="4368165"/>
            <a:ext cx="1800212" cy="1428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696764" y="4380865"/>
            <a:ext cx="3454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a:t>
            </a:r>
            <a:r>
              <a:rPr dirty="0" sz="1000" spc="-30">
                <a:solidFill>
                  <a:srgbClr val="010202"/>
                </a:solidFill>
                <a:latin typeface="Times New Roman"/>
                <a:cs typeface="Times New Roman"/>
              </a:rPr>
              <a:t> </a:t>
            </a:r>
            <a:r>
              <a:rPr dirty="0" sz="1000">
                <a:solidFill>
                  <a:srgbClr val="010202"/>
                </a:solidFill>
                <a:latin typeface="Times New Roman"/>
                <a:cs typeface="Times New Roman"/>
              </a:rPr>
              <a:t>594</a:t>
            </a:r>
            <a:endParaRPr sz="1000">
              <a:latin typeface="Times New Roman"/>
              <a:cs typeface="Times New Roman"/>
            </a:endParaRPr>
          </a:p>
        </p:txBody>
      </p:sp>
      <p:sp>
        <p:nvSpPr>
          <p:cNvPr id="11" name="object 11"/>
          <p:cNvSpPr txBox="1"/>
          <p:nvPr/>
        </p:nvSpPr>
        <p:spPr>
          <a:xfrm>
            <a:off x="419150" y="4333748"/>
            <a:ext cx="2629535" cy="424815"/>
          </a:xfrm>
          <a:prstGeom prst="rect">
            <a:avLst/>
          </a:prstGeom>
        </p:spPr>
        <p:txBody>
          <a:bodyPr wrap="square" lIns="0" tIns="59690" rIns="0" bIns="0" rtlCol="0" vert="horz">
            <a:spAutoFit/>
          </a:bodyPr>
          <a:lstStyle/>
          <a:p>
            <a:pPr marL="1104265">
              <a:lnSpc>
                <a:spcPct val="100000"/>
              </a:lnSpc>
              <a:spcBef>
                <a:spcPts val="470"/>
              </a:spcBef>
            </a:pPr>
            <a:r>
              <a:rPr dirty="0" sz="1000">
                <a:solidFill>
                  <a:srgbClr val="010202"/>
                </a:solidFill>
                <a:latin typeface="Times New Roman"/>
                <a:cs typeface="Times New Roman"/>
              </a:rPr>
              <a:t>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m,CD</a:t>
            </a:r>
            <a:r>
              <a:rPr dirty="0" sz="1000">
                <a:solidFill>
                  <a:srgbClr val="010202"/>
                </a:solidFill>
                <a:latin typeface="Times New Roman"/>
                <a:cs typeface="Times New Roman"/>
              </a:rPr>
              <a:t>=594 </a:t>
            </a:r>
            <a:r>
              <a:rPr dirty="0" sz="1000" spc="-5">
                <a:solidFill>
                  <a:srgbClr val="010202"/>
                </a:solidFill>
                <a:latin typeface="Times New Roman"/>
                <a:cs typeface="Times New Roman"/>
              </a:rPr>
              <a:t>K and</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K. The constant pressure molar heat capacities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p:txBody>
      </p:sp>
      <p:sp>
        <p:nvSpPr>
          <p:cNvPr id="12" name="object 12"/>
          <p:cNvSpPr/>
          <p:nvPr/>
        </p:nvSpPr>
        <p:spPr>
          <a:xfrm>
            <a:off x="1546225" y="4932845"/>
            <a:ext cx="1962150" cy="171450"/>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44500" y="529732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4" name="object 14"/>
          <p:cNvSpPr/>
          <p:nvPr/>
        </p:nvSpPr>
        <p:spPr>
          <a:xfrm>
            <a:off x="1884362" y="5649747"/>
            <a:ext cx="1295400" cy="190500"/>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44500" y="6042823"/>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6" name="object 16"/>
          <p:cNvSpPr/>
          <p:nvPr/>
        </p:nvSpPr>
        <p:spPr>
          <a:xfrm>
            <a:off x="668644" y="1018539"/>
            <a:ext cx="3729498" cy="168020"/>
          </a:xfrm>
          <a:prstGeom prst="rect">
            <a:avLst/>
          </a:prstGeom>
          <a:blipFill>
            <a:blip r:embed="rId8" cstate="print"/>
            <a:stretch>
              <a:fillRect/>
            </a:stretch>
          </a:blipFill>
        </p:spPr>
        <p:txBody>
          <a:bodyPr wrap="square" lIns="0" tIns="0" rIns="0" bIns="0" rtlCol="0"/>
          <a:lstStyle/>
          <a:p/>
        </p:txBody>
      </p:sp>
      <p:sp>
        <p:nvSpPr>
          <p:cNvPr id="17" name="object 17"/>
          <p:cNvSpPr/>
          <p:nvPr/>
        </p:nvSpPr>
        <p:spPr>
          <a:xfrm>
            <a:off x="554037" y="1610321"/>
            <a:ext cx="4270248" cy="815606"/>
          </a:xfrm>
          <a:prstGeom prst="rect">
            <a:avLst/>
          </a:prstGeom>
          <a:blipFill>
            <a:blip r:embed="rId9" cstate="print"/>
            <a:stretch>
              <a:fillRect/>
            </a:stretch>
          </a:blipFill>
        </p:spPr>
        <p:txBody>
          <a:bodyPr wrap="square" lIns="0" tIns="0" rIns="0" bIns="0" rtlCol="0"/>
          <a:lstStyle/>
          <a:p/>
        </p:txBody>
      </p:sp>
      <p:sp>
        <p:nvSpPr>
          <p:cNvPr id="18" name="object 18"/>
          <p:cNvSpPr/>
          <p:nvPr/>
        </p:nvSpPr>
        <p:spPr>
          <a:xfrm>
            <a:off x="673100" y="6351904"/>
            <a:ext cx="4272026" cy="1020444"/>
          </a:xfrm>
          <a:prstGeom prst="rect">
            <a:avLst/>
          </a:prstGeom>
          <a:blipFill>
            <a:blip r:embed="rId10"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15" y="1817370"/>
            <a:ext cx="1247787" cy="1619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466725" y="2026920"/>
            <a:ext cx="1247775" cy="142875"/>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1517650" y="2392045"/>
            <a:ext cx="2019300" cy="342900"/>
          </a:xfrm>
          <a:prstGeom prst="rect">
            <a:avLst/>
          </a:prstGeom>
          <a:blipFill>
            <a:blip r:embed="rId4" cstate="print"/>
            <a:stretch>
              <a:fillRect/>
            </a:stretch>
          </a:blipFill>
        </p:spPr>
        <p:txBody>
          <a:bodyPr wrap="square" lIns="0" tIns="0" rIns="0" bIns="0" rtlCol="0"/>
          <a:lstStyle/>
          <a:p/>
        </p:txBody>
      </p:sp>
      <p:sp>
        <p:nvSpPr>
          <p:cNvPr id="5" name="object 5"/>
          <p:cNvSpPr txBox="1"/>
          <p:nvPr/>
        </p:nvSpPr>
        <p:spPr>
          <a:xfrm>
            <a:off x="444500" y="293750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6" name="object 6"/>
          <p:cNvSpPr/>
          <p:nvPr/>
        </p:nvSpPr>
        <p:spPr>
          <a:xfrm>
            <a:off x="1517650" y="3289934"/>
            <a:ext cx="2019300" cy="342900"/>
          </a:xfrm>
          <a:prstGeom prst="rect">
            <a:avLst/>
          </a:prstGeom>
          <a:blipFill>
            <a:blip r:embed="rId5" cstate="print"/>
            <a:stretch>
              <a:fillRect/>
            </a:stretch>
          </a:blipFill>
        </p:spPr>
        <p:txBody>
          <a:bodyPr wrap="square" lIns="0" tIns="0" rIns="0" bIns="0" rtlCol="0"/>
          <a:lstStyle/>
          <a:p/>
        </p:txBody>
      </p:sp>
      <p:sp>
        <p:nvSpPr>
          <p:cNvPr id="7" name="object 7"/>
          <p:cNvSpPr txBox="1"/>
          <p:nvPr/>
        </p:nvSpPr>
        <p:spPr>
          <a:xfrm>
            <a:off x="419100" y="3788283"/>
            <a:ext cx="4648835" cy="4248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The actual eutectic composition is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Cd</a:t>
            </a:r>
            <a:r>
              <a:rPr dirty="0" sz="1000">
                <a:solidFill>
                  <a:srgbClr val="010202"/>
                </a:solidFill>
                <a:latin typeface="Times New Roman"/>
                <a:cs typeface="Times New Roman"/>
              </a:rPr>
              <a:t>=0.55,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Bi</a:t>
            </a:r>
            <a:r>
              <a:rPr dirty="0" sz="1000" spc="-5">
                <a:solidFill>
                  <a:srgbClr val="010202"/>
                </a:solidFill>
                <a:latin typeface="Times New Roman"/>
                <a:cs typeface="Times New Roman"/>
              </a:rPr>
              <a:t>=0.45, and thus the activity </a:t>
            </a:r>
            <a:r>
              <a:rPr dirty="0" sz="1000" spc="-10">
                <a:solidFill>
                  <a:srgbClr val="010202"/>
                </a:solidFill>
                <a:latin typeface="Times New Roman"/>
                <a:cs typeface="Times New Roman"/>
              </a:rPr>
              <a:t>co-efficients  </a:t>
            </a:r>
            <a:r>
              <a:rPr dirty="0" sz="1000">
                <a:solidFill>
                  <a:srgbClr val="010202"/>
                </a:solidFill>
                <a:latin typeface="Times New Roman"/>
                <a:cs typeface="Times New Roman"/>
              </a:rPr>
              <a:t>are</a:t>
            </a:r>
            <a:endParaRPr sz="1000">
              <a:latin typeface="Times New Roman"/>
              <a:cs typeface="Times New Roman"/>
            </a:endParaRPr>
          </a:p>
        </p:txBody>
      </p:sp>
      <p:sp>
        <p:nvSpPr>
          <p:cNvPr id="8" name="object 8"/>
          <p:cNvSpPr/>
          <p:nvPr/>
        </p:nvSpPr>
        <p:spPr>
          <a:xfrm>
            <a:off x="1851025" y="4387367"/>
            <a:ext cx="1362075" cy="390525"/>
          </a:xfrm>
          <a:prstGeom prst="rect">
            <a:avLst/>
          </a:prstGeom>
          <a:blipFill>
            <a:blip r:embed="rId6" cstate="print"/>
            <a:stretch>
              <a:fillRect/>
            </a:stretch>
          </a:blipFill>
        </p:spPr>
        <p:txBody>
          <a:bodyPr wrap="square" lIns="0" tIns="0" rIns="0" bIns="0" rtlCol="0"/>
          <a:lstStyle/>
          <a:p/>
        </p:txBody>
      </p:sp>
      <p:sp>
        <p:nvSpPr>
          <p:cNvPr id="9" name="object 9"/>
          <p:cNvSpPr txBox="1"/>
          <p:nvPr/>
        </p:nvSpPr>
        <p:spPr>
          <a:xfrm>
            <a:off x="444500" y="4980468"/>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0" name="object 10"/>
          <p:cNvSpPr/>
          <p:nvPr/>
        </p:nvSpPr>
        <p:spPr>
          <a:xfrm>
            <a:off x="1827212" y="5332895"/>
            <a:ext cx="1400175" cy="390525"/>
          </a:xfrm>
          <a:prstGeom prst="rect">
            <a:avLst/>
          </a:prstGeom>
          <a:blipFill>
            <a:blip r:embed="rId7" cstate="print"/>
            <a:stretch>
              <a:fillRect/>
            </a:stretch>
          </a:blipFill>
        </p:spPr>
        <p:txBody>
          <a:bodyPr wrap="square" lIns="0" tIns="0" rIns="0" bIns="0" rtlCol="0"/>
          <a:lstStyle/>
          <a:p/>
        </p:txBody>
      </p:sp>
      <p:sp>
        <p:nvSpPr>
          <p:cNvPr id="11" name="object 11"/>
          <p:cNvSpPr txBox="1"/>
          <p:nvPr/>
        </p:nvSpPr>
        <p:spPr>
          <a:xfrm>
            <a:off x="419100" y="5925972"/>
            <a:ext cx="4649470" cy="974725"/>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Thus, positive deviations from Raoultian ideality cause an increase in the liquidus  </a:t>
            </a:r>
            <a:r>
              <a:rPr dirty="0" sz="1000" spc="-5">
                <a:solidFill>
                  <a:srgbClr val="010202"/>
                </a:solidFill>
                <a:latin typeface="Times New Roman"/>
                <a:cs typeface="Times New Roman"/>
              </a:rPr>
              <a:t>temperatures.</a:t>
            </a:r>
            <a:endParaRPr sz="1000">
              <a:latin typeface="Times New Roman"/>
              <a:cs typeface="Times New Roman"/>
            </a:endParaRPr>
          </a:p>
          <a:p>
            <a:pPr algn="just" marL="165100">
              <a:lnSpc>
                <a:spcPct val="100000"/>
              </a:lnSpc>
            </a:pPr>
            <a:r>
              <a:rPr dirty="0" sz="1000" spc="-5">
                <a:solidFill>
                  <a:srgbClr val="010202"/>
                </a:solidFill>
                <a:latin typeface="Times New Roman"/>
                <a:cs typeface="Times New Roman"/>
              </a:rPr>
              <a:t>It</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now</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interest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examine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what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happens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liquidus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line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magnitude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38100" marR="31115">
              <a:lnSpc>
                <a:spcPct val="100000"/>
              </a:lnSpc>
              <a:spcBef>
                <a:spcPts val="270"/>
              </a:spcBef>
            </a:pPr>
            <a:r>
              <a:rPr dirty="0" sz="1000">
                <a:solidFill>
                  <a:srgbClr val="010202"/>
                </a:solidFill>
                <a:latin typeface="Times New Roman"/>
                <a:cs typeface="Times New Roman"/>
              </a:rPr>
              <a:t>the positive deviation from Raoultian behavior in the liquids increases, i.e., as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  </a:t>
            </a:r>
            <a:r>
              <a:rPr dirty="0" sz="1000" spc="-5">
                <a:solidFill>
                  <a:srgbClr val="010202"/>
                </a:solidFill>
                <a:latin typeface="Times New Roman"/>
                <a:cs typeface="Times New Roman"/>
              </a:rPr>
              <a:t>becomes increasingly positive. Assuming regular solution </a:t>
            </a:r>
            <a:r>
              <a:rPr dirty="0" sz="1000" spc="-10">
                <a:solidFill>
                  <a:srgbClr val="010202"/>
                </a:solidFill>
                <a:latin typeface="Times New Roman"/>
                <a:cs typeface="Times New Roman"/>
              </a:rPr>
              <a:t>behavior, </a:t>
            </a:r>
            <a:r>
              <a:rPr dirty="0" sz="1000" spc="-5">
                <a:solidFill>
                  <a:srgbClr val="010202"/>
                </a:solidFill>
                <a:latin typeface="Times New Roman"/>
                <a:cs typeface="Times New Roman"/>
              </a:rPr>
              <a:t>Eq. (10.23), written  in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p:txBody>
      </p:sp>
      <p:sp>
        <p:nvSpPr>
          <p:cNvPr id="12" name="object 12"/>
          <p:cNvSpPr/>
          <p:nvPr/>
        </p:nvSpPr>
        <p:spPr>
          <a:xfrm>
            <a:off x="1617662" y="7074852"/>
            <a:ext cx="1819275" cy="152400"/>
          </a:xfrm>
          <a:prstGeom prst="rect">
            <a:avLst/>
          </a:prstGeom>
          <a:blipFill>
            <a:blip r:embed="rId8" cstate="print"/>
            <a:stretch>
              <a:fillRect/>
            </a:stretch>
          </a:blipFill>
        </p:spPr>
        <p:txBody>
          <a:bodyPr wrap="square" lIns="0" tIns="0" rIns="0" bIns="0" rtlCol="0"/>
          <a:lstStyle/>
          <a:p/>
        </p:txBody>
      </p:sp>
      <p:sp>
        <p:nvSpPr>
          <p:cNvPr id="13" name="object 13"/>
          <p:cNvSpPr txBox="1"/>
          <p:nvPr/>
        </p:nvSpPr>
        <p:spPr>
          <a:xfrm>
            <a:off x="444500" y="403225"/>
            <a:ext cx="4599305" cy="181419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342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29209">
              <a:lnSpc>
                <a:spcPct val="100000"/>
              </a:lnSpc>
              <a:spcBef>
                <a:spcPts val="795"/>
              </a:spcBef>
            </a:pPr>
            <a:r>
              <a:rPr dirty="0" sz="1000">
                <a:solidFill>
                  <a:srgbClr val="010202"/>
                </a:solidFill>
                <a:latin typeface="Times New Roman"/>
                <a:cs typeface="Times New Roman"/>
              </a:rPr>
              <a:t>or</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350">
              <a:latin typeface="Times New Roman"/>
              <a:cs typeface="Times New Roman"/>
            </a:endParaRPr>
          </a:p>
          <a:p>
            <a:pPr algn="just" marL="12700" marR="5080">
              <a:lnSpc>
                <a:spcPct val="100000"/>
              </a:lnSpc>
            </a:pPr>
            <a:r>
              <a:rPr dirty="0" sz="1000">
                <a:solidFill>
                  <a:srgbClr val="010202"/>
                </a:solidFill>
                <a:latin typeface="Times New Roman"/>
                <a:cs typeface="Times New Roman"/>
              </a:rPr>
              <a:t>which is drawn as the broken line (ii) in Fig. 10.17. Lines (i) and (ii) intersect at the  </a:t>
            </a:r>
            <a:r>
              <a:rPr dirty="0" sz="1000" spc="-5">
                <a:solidFill>
                  <a:srgbClr val="010202"/>
                </a:solidFill>
                <a:latin typeface="Times New Roman"/>
                <a:cs typeface="Times New Roman"/>
              </a:rPr>
              <a:t>composition of the Raoultian liquid which is simultaneously saturated with Cd and Bi  </a:t>
            </a:r>
            <a:r>
              <a:rPr dirty="0" sz="1000">
                <a:solidFill>
                  <a:srgbClr val="010202"/>
                </a:solidFill>
                <a:latin typeface="Times New Roman"/>
                <a:cs typeface="Times New Roman"/>
              </a:rPr>
              <a:t>and at 406 </a:t>
            </a:r>
            <a:r>
              <a:rPr dirty="0" sz="1000" spc="-5">
                <a:solidFill>
                  <a:srgbClr val="010202"/>
                </a:solidFill>
                <a:latin typeface="Times New Roman"/>
                <a:cs typeface="Times New Roman"/>
              </a:rPr>
              <a:t>K, </a:t>
            </a:r>
            <a:r>
              <a:rPr dirty="0" sz="1000">
                <a:solidFill>
                  <a:srgbClr val="010202"/>
                </a:solidFill>
                <a:latin typeface="Times New Roman"/>
                <a:cs typeface="Times New Roman"/>
              </a:rPr>
              <a:t>which would be the eutectic temperature if the liquids were ideal. The  actual liquidus lines lie above those calculated, and the actual eutectic temperature is</a:t>
            </a:r>
            <a:r>
              <a:rPr dirty="0" sz="1000" spc="229">
                <a:solidFill>
                  <a:srgbClr val="010202"/>
                </a:solidFill>
                <a:latin typeface="Times New Roman"/>
                <a:cs typeface="Times New Roman"/>
              </a:rPr>
              <a:t> </a:t>
            </a:r>
            <a:r>
              <a:rPr dirty="0" sz="1000">
                <a:solidFill>
                  <a:srgbClr val="010202"/>
                </a:solidFill>
                <a:latin typeface="Times New Roman"/>
                <a:cs typeface="Times New Roman"/>
              </a:rPr>
              <a:t>419</a:t>
            </a:r>
            <a:endParaRPr sz="1000">
              <a:latin typeface="Times New Roman"/>
              <a:cs typeface="Times New Roman"/>
            </a:endParaRPr>
          </a:p>
          <a:p>
            <a:pPr algn="just" marL="1311275" marR="6985" indent="-1298575">
              <a:lnSpc>
                <a:spcPct val="131300"/>
              </a:lnSpc>
              <a:spcBef>
                <a:spcPts val="75"/>
              </a:spcBef>
              <a:tabLst>
                <a:tab pos="2900045" algn="l"/>
              </a:tabLst>
            </a:pPr>
            <a:r>
              <a:rPr dirty="0" sz="1000" spc="-5">
                <a:solidFill>
                  <a:srgbClr val="010202"/>
                </a:solidFill>
                <a:latin typeface="Times New Roman"/>
                <a:cs typeface="Times New Roman"/>
              </a:rPr>
              <a:t>K.     From    </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Eq.    </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(10.25),	</a:t>
            </a:r>
            <a:r>
              <a:rPr dirty="0" sz="1000">
                <a:solidFill>
                  <a:srgbClr val="010202"/>
                </a:solidFill>
                <a:latin typeface="Times New Roman"/>
                <a:cs typeface="Times New Roman"/>
              </a:rPr>
              <a:t>, </a:t>
            </a:r>
            <a:r>
              <a:rPr dirty="0" sz="1000" spc="-5">
                <a:solidFill>
                  <a:srgbClr val="010202"/>
                </a:solidFill>
                <a:latin typeface="Times New Roman"/>
                <a:cs typeface="Times New Roman"/>
              </a:rPr>
              <a:t>and from Eq. (10.26),  Thus, from Eq. (10.23), in the actual eutectic</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melt,</a:t>
            </a:r>
            <a:endParaRPr sz="1000">
              <a:latin typeface="Times New Roman"/>
              <a:cs typeface="Times New Roman"/>
            </a:endParaRPr>
          </a:p>
        </p:txBody>
      </p:sp>
      <p:sp>
        <p:nvSpPr>
          <p:cNvPr id="14" name="object 14"/>
          <p:cNvSpPr/>
          <p:nvPr/>
        </p:nvSpPr>
        <p:spPr>
          <a:xfrm>
            <a:off x="1015111" y="827443"/>
            <a:ext cx="3495675" cy="304800"/>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2019-11-27T17:58:31Z</dcterms:created>
  <dcterms:modified xsi:type="dcterms:W3CDTF">2019-11-27T17:58:31Z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